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853" r:id="rId1"/>
  </p:sldMasterIdLst>
  <p:notesMasterIdLst>
    <p:notesMasterId r:id="rId32"/>
  </p:notesMasterIdLst>
  <p:sldIdLst>
    <p:sldId id="399" r:id="rId2"/>
    <p:sldId id="428" r:id="rId3"/>
    <p:sldId id="570" r:id="rId4"/>
    <p:sldId id="1020" r:id="rId5"/>
    <p:sldId id="1039" r:id="rId6"/>
    <p:sldId id="856" r:id="rId7"/>
    <p:sldId id="935" r:id="rId8"/>
    <p:sldId id="952" r:id="rId9"/>
    <p:sldId id="825" r:id="rId10"/>
    <p:sldId id="812" r:id="rId11"/>
    <p:sldId id="924" r:id="rId12"/>
    <p:sldId id="844" r:id="rId13"/>
    <p:sldId id="925" r:id="rId14"/>
    <p:sldId id="1025" r:id="rId15"/>
    <p:sldId id="955" r:id="rId16"/>
    <p:sldId id="1044" r:id="rId17"/>
    <p:sldId id="946" r:id="rId18"/>
    <p:sldId id="1026" r:id="rId19"/>
    <p:sldId id="1002" r:id="rId20"/>
    <p:sldId id="1034" r:id="rId21"/>
    <p:sldId id="1029" r:id="rId22"/>
    <p:sldId id="1030" r:id="rId23"/>
    <p:sldId id="1035" r:id="rId24"/>
    <p:sldId id="1032" r:id="rId25"/>
    <p:sldId id="1037" r:id="rId26"/>
    <p:sldId id="1038" r:id="rId27"/>
    <p:sldId id="997" r:id="rId28"/>
    <p:sldId id="826" r:id="rId29"/>
    <p:sldId id="1021" r:id="rId30"/>
    <p:sldId id="1046" r:id="rId31"/>
  </p:sldIdLst>
  <p:sldSz cx="9906000" cy="6858000" type="A4"/>
  <p:notesSz cx="7099300" cy="10234613"/>
  <p:embeddedFontLst>
    <p:embeddedFont>
      <p:font typeface="HY헤드라인M" pitchFamily="18" charset="-127"/>
      <p:regular r:id="rId33"/>
    </p:embeddedFont>
    <p:embeddedFont>
      <p:font typeface="맑은 고딕" pitchFamily="50" charset="-127"/>
      <p:regular r:id="rId34"/>
      <p:bold r:id="rId35"/>
    </p:embeddedFont>
    <p:embeddedFont>
      <p:font typeface="HY견고딕" pitchFamily="18" charset="-127"/>
      <p:regular r:id="rId36"/>
    </p:embeddedFont>
    <p:embeddedFont>
      <p:font typeface="나눔고딕 ExtraBold" pitchFamily="50" charset="-127"/>
      <p:bold r:id="rId37"/>
    </p:embeddedFont>
    <p:embeddedFont>
      <p:font typeface="가는각진제목체" charset="-127"/>
      <p:regular r:id="rId38"/>
    </p:embeddedFont>
    <p:embeddedFont>
      <p:font typeface="나눔고딕" pitchFamily="50" charset="-127"/>
      <p:regular r:id="rId39"/>
      <p:bold r:id="rId40"/>
    </p:embeddedFont>
    <p:embeddedFont>
      <p:font typeface="HY각헤드라인M" charset="-127"/>
      <p:regular r:id="rId41"/>
    </p:embeddedFont>
    <p:embeddedFont>
      <p:font typeface="08서울남산체 EB" pitchFamily="18" charset="-127"/>
      <p:regular r:id="rId42"/>
    </p:embeddedFont>
    <p:embeddedFont>
      <p:font typeface="Tahoma" pitchFamily="34" charset="0"/>
      <p:regular r:id="rId43"/>
      <p:bold r:id="rId44"/>
    </p:embeddedFont>
    <p:embeddedFont>
      <p:font typeface="08서울남산체 M" pitchFamily="18" charset="-127"/>
      <p:regular r:id="rId45"/>
    </p:embeddedFont>
    <p:embeddedFont>
      <p:font typeface="HY태백B" pitchFamily="18" charset="-127"/>
      <p:regular r:id="rId46"/>
    </p:embeddedFont>
    <p:embeddedFont>
      <p:font typeface="휴먼모음T" pitchFamily="18" charset="-127"/>
      <p:regular r:id="rId47"/>
    </p:embeddedFont>
    <p:embeddedFont>
      <p:font typeface="08서울남산체 B" pitchFamily="18" charset="-127"/>
      <p:regular r:id="rId48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0850" indent="6350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03288" indent="11113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55725" indent="15875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06575" indent="22225" algn="ct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BCD"/>
    <a:srgbClr val="FF7E4B"/>
    <a:srgbClr val="02840E"/>
    <a:srgbClr val="02AE12"/>
    <a:srgbClr val="1C1624"/>
    <a:srgbClr val="352943"/>
    <a:srgbClr val="FF0000"/>
    <a:srgbClr val="DEA900"/>
    <a:srgbClr val="203C5E"/>
    <a:srgbClr val="55A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0" autoAdjust="0"/>
    <p:restoredTop sz="79603" autoAdjust="0"/>
  </p:normalViewPr>
  <p:slideViewPr>
    <p:cSldViewPr showGuides="1">
      <p:cViewPr>
        <p:scale>
          <a:sx n="100" d="100"/>
          <a:sy n="100" d="100"/>
        </p:scale>
        <p:origin x="-2100" y="-336"/>
      </p:cViewPr>
      <p:guideLst>
        <p:guide orient="horz" pos="4156"/>
        <p:guide orient="horz" pos="845"/>
        <p:guide orient="horz" pos="2069"/>
        <p:guide orient="horz" pos="663"/>
        <p:guide orient="horz" pos="4045"/>
        <p:guide pos="6000"/>
        <p:guide pos="3075"/>
        <p:guide pos="243"/>
        <p:guide pos="172"/>
        <p:guide pos="6068"/>
        <p:guide pos="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462"/>
    </p:cViewPr>
  </p:sorterViewPr>
  <p:notesViewPr>
    <p:cSldViewPr showGuides="1">
      <p:cViewPr varScale="1">
        <p:scale>
          <a:sx n="85" d="100"/>
          <a:sy n="85" d="100"/>
        </p:scale>
        <p:origin x="-3972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4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37" tIns="47367" rIns="94737" bIns="47367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4304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40" y="4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37" tIns="47367" rIns="94737" bIns="47367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98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766763"/>
            <a:ext cx="5545138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304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1" y="4860927"/>
            <a:ext cx="5676901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37" tIns="47367" rIns="94737" bIns="473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4304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37" tIns="47367" rIns="94737" bIns="47367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4304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4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37" tIns="47367" rIns="94737" bIns="47367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3884B3AA-CEFF-48F0-96C1-BEA8DFF34F7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00991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085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03288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5572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06575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59643" algn="l" defTabSz="9038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11571" algn="l" defTabSz="9038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63500" algn="l" defTabSz="9038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15429" algn="l" defTabSz="90385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5111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sz="45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공급관리 기능에 대해 </a:t>
            </a:r>
            <a:r>
              <a:rPr lang="ko-KR" altLang="en-US" dirty="0" err="1" smtClean="0"/>
              <a:t>말씀드리겠습니다</a:t>
            </a:r>
            <a:endParaRPr lang="en-US" altLang="ko-KR" dirty="0" smtClean="0"/>
          </a:p>
          <a:p>
            <a:r>
              <a:rPr lang="ko-KR" altLang="en-US" dirty="0" smtClean="0"/>
              <a:t>공급관리는 </a:t>
            </a:r>
            <a:r>
              <a:rPr lang="ko-KR" altLang="en-US" dirty="0" err="1" smtClean="0"/>
              <a:t>중블록별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유수율</a:t>
            </a:r>
            <a:r>
              <a:rPr lang="ko-KR" altLang="en-US" dirty="0" smtClean="0"/>
              <a:t> 관리 및 안정적 </a:t>
            </a:r>
            <a:r>
              <a:rPr lang="ko-KR" altLang="en-US" dirty="0" err="1" smtClean="0"/>
              <a:t>배급수</a:t>
            </a:r>
            <a:r>
              <a:rPr lang="ko-KR" altLang="en-US" dirty="0" smtClean="0"/>
              <a:t> 관망 유지관리를 수행하는 기능으로써</a:t>
            </a:r>
            <a:endParaRPr lang="en-US" altLang="ko-KR" dirty="0" smtClean="0"/>
          </a:p>
          <a:p>
            <a:r>
              <a:rPr lang="ko-KR" altLang="en-US" dirty="0" smtClean="0"/>
              <a:t>크게 블록관리 기능의 </a:t>
            </a:r>
            <a:r>
              <a:rPr lang="ko-KR" altLang="en-US" dirty="0" err="1" smtClean="0"/>
              <a:t>유수율</a:t>
            </a:r>
            <a:r>
              <a:rPr lang="ko-KR" altLang="en-US" dirty="0" smtClean="0"/>
              <a:t> 및 누수분석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블록 관망 노후도 분석과</a:t>
            </a:r>
            <a:endParaRPr lang="en-US" altLang="ko-KR" dirty="0" smtClean="0"/>
          </a:p>
          <a:p>
            <a:r>
              <a:rPr lang="ko-KR" altLang="en-US" dirty="0" smtClean="0"/>
              <a:t>관망해석 기능의 온라인 시뮬레이션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상황별</a:t>
            </a:r>
            <a:r>
              <a:rPr lang="ko-KR" altLang="en-US" dirty="0" smtClean="0"/>
              <a:t> 시뮬레이션 기능으로 구성되어집니다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84B3AA-CEFF-48F0-96C1-BEA8DFF34F7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5" y="2130427"/>
            <a:ext cx="8420101" cy="1470024"/>
          </a:xfrm>
          <a:prstGeom prst="rect">
            <a:avLst/>
          </a:prstGeom>
        </p:spPr>
        <p:txBody>
          <a:bodyPr lIns="90385" tIns="45193" rIns="90385" bIns="4519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3" y="3886201"/>
            <a:ext cx="6934199" cy="17526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1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3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5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07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59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1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63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15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B506C66-684A-4FB0-99A7-FD577B7E3A26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3"/>
          </p:nvPr>
        </p:nvSpPr>
        <p:spPr>
          <a:xfrm>
            <a:off x="3797300" y="6497681"/>
            <a:ext cx="2311400" cy="365125"/>
          </a:xfrm>
          <a:prstGeom prst="rect">
            <a:avLst/>
          </a:prstGeom>
        </p:spPr>
        <p:txBody>
          <a:bodyPr anchor="b"/>
          <a:lstStyle>
            <a:lvl1pPr fontAlgn="base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3144" y="274647"/>
            <a:ext cx="7089093" cy="923331"/>
          </a:xfrm>
          <a:prstGeom prst="rect">
            <a:avLst/>
          </a:prstGeom>
        </p:spPr>
        <p:txBody>
          <a:bodyPr lIns="90385" tIns="45193" rIns="90385" bIns="4519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19D5714-1E9E-48BA-8193-4AEE2AAF9757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9C96E51-071E-4A88-B7CB-0657221F7E9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7300" y="6357958"/>
            <a:ext cx="23114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4" y="274638"/>
            <a:ext cx="2228850" cy="5851526"/>
          </a:xfrm>
          <a:prstGeom prst="rect">
            <a:avLst/>
          </a:prstGeom>
        </p:spPr>
        <p:txBody>
          <a:bodyPr vert="eaVert" lIns="90385" tIns="45193" rIns="90385" bIns="4519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1" y="274638"/>
            <a:ext cx="6521450" cy="585152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3C00970-40ED-4E6F-A539-80694CB9C0AD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9C96E51-071E-4A88-B7CB-0657221F7E9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7300" y="6357958"/>
            <a:ext cx="23114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시스템구성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C43AE29-E3CF-4D31-8578-9BCC6B13DB04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9C96E51-071E-4A88-B7CB-0657221F7E9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797300" y="6357958"/>
            <a:ext cx="23114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16A4B1-2931-4150-A7C2-9AFC306BF3AE}" type="datetime1">
              <a:rPr lang="ko-KR" altLang="en-US" smtClean="0"/>
              <a:pPr>
                <a:defRPr/>
              </a:pPr>
              <a:t>2016-02-23</a:t>
            </a:fld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/>
              <a:t>‹#›</a:t>
            </a: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54BFD-4433-4D01-891D-2B128B9F22A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3144" y="274647"/>
            <a:ext cx="7089093" cy="923331"/>
          </a:xfrm>
          <a:prstGeom prst="rect">
            <a:avLst/>
          </a:prstGeom>
        </p:spPr>
        <p:txBody>
          <a:bodyPr lIns="90385" tIns="45193" rIns="90385" bIns="4519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B683416-912D-4243-9D68-C31537461551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3"/>
          </p:nvPr>
        </p:nvSpPr>
        <p:spPr>
          <a:xfrm>
            <a:off x="3797300" y="6497681"/>
            <a:ext cx="2311400" cy="365125"/>
          </a:xfrm>
          <a:prstGeom prst="rect">
            <a:avLst/>
          </a:prstGeom>
        </p:spPr>
        <p:txBody>
          <a:bodyPr anchor="b"/>
          <a:lstStyle>
            <a:lvl1pPr fontAlgn="base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10" y="4406901"/>
            <a:ext cx="8420101" cy="1362074"/>
          </a:xfrm>
          <a:prstGeom prst="rect">
            <a:avLst/>
          </a:prstGeom>
        </p:spPr>
        <p:txBody>
          <a:bodyPr lIns="90385" tIns="45193" rIns="90385" bIns="45193" anchor="t"/>
          <a:lstStyle>
            <a:lvl1pPr algn="l">
              <a:defRPr sz="39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10" y="2906717"/>
            <a:ext cx="8420101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192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90385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557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077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5964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1157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635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1542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47D065A-6607-410D-AA63-670453A2DDBD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3"/>
          </p:nvPr>
        </p:nvSpPr>
        <p:spPr>
          <a:xfrm>
            <a:off x="3797300" y="6497681"/>
            <a:ext cx="2311400" cy="365125"/>
          </a:xfrm>
          <a:prstGeom prst="rect">
            <a:avLst/>
          </a:prstGeom>
        </p:spPr>
        <p:txBody>
          <a:bodyPr anchor="b"/>
          <a:lstStyle>
            <a:lvl1pPr fontAlgn="base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3144" y="274647"/>
            <a:ext cx="7089093" cy="923331"/>
          </a:xfrm>
          <a:prstGeom prst="rect">
            <a:avLst/>
          </a:prstGeom>
        </p:spPr>
        <p:txBody>
          <a:bodyPr lIns="90385" tIns="45193" rIns="90385" bIns="4519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4" y="1600201"/>
            <a:ext cx="43751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5" y="1600201"/>
            <a:ext cx="43751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4FD661A-F480-484C-AA2C-D2C989077C5B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3"/>
          </p:nvPr>
        </p:nvSpPr>
        <p:spPr>
          <a:xfrm>
            <a:off x="3797300" y="6497681"/>
            <a:ext cx="2311400" cy="365125"/>
          </a:xfrm>
          <a:prstGeom prst="rect">
            <a:avLst/>
          </a:prstGeom>
        </p:spPr>
        <p:txBody>
          <a:bodyPr anchor="b"/>
          <a:lstStyle>
            <a:lvl1pPr fontAlgn="base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3144" y="274647"/>
            <a:ext cx="7089093" cy="923331"/>
          </a:xfrm>
          <a:prstGeom prst="rect">
            <a:avLst/>
          </a:prstGeom>
        </p:spPr>
        <p:txBody>
          <a:bodyPr lIns="90385" tIns="45193" rIns="90385" bIns="45193"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4" y="1535120"/>
            <a:ext cx="4376870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1929" indent="0">
              <a:buNone/>
              <a:defRPr sz="2000" b="1"/>
            </a:lvl2pPr>
            <a:lvl3pPr marL="903857" indent="0">
              <a:buNone/>
              <a:defRPr sz="1700" b="1"/>
            </a:lvl3pPr>
            <a:lvl4pPr marL="1355786" indent="0">
              <a:buNone/>
              <a:defRPr sz="1500" b="1"/>
            </a:lvl4pPr>
            <a:lvl5pPr marL="1807714" indent="0">
              <a:buNone/>
              <a:defRPr sz="1500" b="1"/>
            </a:lvl5pPr>
            <a:lvl6pPr marL="2259643" indent="0">
              <a:buNone/>
              <a:defRPr sz="1500" b="1"/>
            </a:lvl6pPr>
            <a:lvl7pPr marL="2711571" indent="0">
              <a:buNone/>
              <a:defRPr sz="1500" b="1"/>
            </a:lvl7pPr>
            <a:lvl8pPr marL="3163500" indent="0">
              <a:buNone/>
              <a:defRPr sz="1500" b="1"/>
            </a:lvl8pPr>
            <a:lvl9pPr marL="3615429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4" y="2174883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3" y="1535120"/>
            <a:ext cx="4378589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1929" indent="0">
              <a:buNone/>
              <a:defRPr sz="2000" b="1"/>
            </a:lvl2pPr>
            <a:lvl3pPr marL="903857" indent="0">
              <a:buNone/>
              <a:defRPr sz="1700" b="1"/>
            </a:lvl3pPr>
            <a:lvl4pPr marL="1355786" indent="0">
              <a:buNone/>
              <a:defRPr sz="1500" b="1"/>
            </a:lvl4pPr>
            <a:lvl5pPr marL="1807714" indent="0">
              <a:buNone/>
              <a:defRPr sz="1500" b="1"/>
            </a:lvl5pPr>
            <a:lvl6pPr marL="2259643" indent="0">
              <a:buNone/>
              <a:defRPr sz="1500" b="1"/>
            </a:lvl6pPr>
            <a:lvl7pPr marL="2711571" indent="0">
              <a:buNone/>
              <a:defRPr sz="1500" b="1"/>
            </a:lvl7pPr>
            <a:lvl8pPr marL="3163500" indent="0">
              <a:buNone/>
              <a:defRPr sz="1500" b="1"/>
            </a:lvl8pPr>
            <a:lvl9pPr marL="3615429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3" y="2174883"/>
            <a:ext cx="43785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8B30E5E1-52A1-4AD6-A93C-A48E8ABE3C0C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11" name="슬라이드 번호 개체 틀 4"/>
          <p:cNvSpPr>
            <a:spLocks noGrp="1"/>
          </p:cNvSpPr>
          <p:nvPr>
            <p:ph type="sldNum" sz="quarter" idx="13"/>
          </p:nvPr>
        </p:nvSpPr>
        <p:spPr>
          <a:xfrm>
            <a:off x="3797300" y="6497681"/>
            <a:ext cx="2311400" cy="365125"/>
          </a:xfrm>
          <a:prstGeom prst="rect">
            <a:avLst/>
          </a:prstGeom>
        </p:spPr>
        <p:txBody>
          <a:bodyPr anchor="b"/>
          <a:lstStyle>
            <a:lvl1pPr fontAlgn="base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292290B-553E-42C2-892E-9923AD8193C7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fld id="{0EB2EFA2-13BF-4D60-990C-553C04009234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3" name="슬라이드 번호 개체 틀 4"/>
          <p:cNvSpPr>
            <a:spLocks noGrp="1"/>
          </p:cNvSpPr>
          <p:nvPr>
            <p:ph type="sldNum" sz="quarter" idx="13"/>
          </p:nvPr>
        </p:nvSpPr>
        <p:spPr>
          <a:xfrm>
            <a:off x="3797300" y="6497681"/>
            <a:ext cx="2311400" cy="365125"/>
          </a:xfrm>
          <a:prstGeom prst="rect">
            <a:avLst/>
          </a:prstGeom>
        </p:spPr>
        <p:txBody>
          <a:bodyPr anchor="b"/>
          <a:lstStyle>
            <a:lvl1pPr fontAlgn="base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19" name="AutoShape 1"/>
          <p:cNvSpPr>
            <a:spLocks noChangeArrowheads="1"/>
          </p:cNvSpPr>
          <p:nvPr userDrawn="1"/>
        </p:nvSpPr>
        <p:spPr bwMode="auto">
          <a:xfrm>
            <a:off x="5394573" y="494209"/>
            <a:ext cx="1152127" cy="433561"/>
          </a:xfrm>
          <a:prstGeom prst="chevron">
            <a:avLst>
              <a:gd name="adj" fmla="val 55367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상수도</a:t>
            </a:r>
            <a: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사업본부 현황</a:t>
            </a:r>
            <a:endParaRPr lang="ko-KR" altLang="en-US" sz="900" dirty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AutoShape 2"/>
          <p:cNvSpPr>
            <a:spLocks noChangeArrowheads="1"/>
          </p:cNvSpPr>
          <p:nvPr userDrawn="1"/>
        </p:nvSpPr>
        <p:spPr bwMode="auto">
          <a:xfrm>
            <a:off x="6317456" y="494209"/>
            <a:ext cx="1402288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구축</a:t>
            </a:r>
            <a:endParaRPr lang="ko-KR" altLang="en-US" sz="900" dirty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AutoShape 3"/>
          <p:cNvSpPr>
            <a:spLocks noChangeArrowheads="1"/>
          </p:cNvSpPr>
          <p:nvPr userDrawn="1"/>
        </p:nvSpPr>
        <p:spPr bwMode="auto">
          <a:xfrm>
            <a:off x="7490500" y="494209"/>
            <a:ext cx="1240856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AutoShape 4"/>
          <p:cNvSpPr>
            <a:spLocks noChangeArrowheads="1"/>
          </p:cNvSpPr>
          <p:nvPr userDrawn="1"/>
        </p:nvSpPr>
        <p:spPr bwMode="auto">
          <a:xfrm>
            <a:off x="8502113" y="494209"/>
            <a:ext cx="1140932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스마트워터</a:t>
            </a:r>
            <a: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err="1" smtClean="0">
                <a:solidFill>
                  <a:schemeClr val="tx2">
                    <a:lumMod val="20000"/>
                    <a:lumOff val="8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그리드</a:t>
            </a:r>
            <a:endParaRPr lang="ko-KR" altLang="en-US" sz="900" dirty="0">
              <a:solidFill>
                <a:schemeClr val="tx2">
                  <a:lumMod val="20000"/>
                  <a:lumOff val="8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43144" y="274647"/>
            <a:ext cx="7089093" cy="923331"/>
          </a:xfrm>
          <a:prstGeom prst="rect">
            <a:avLst/>
          </a:prstGeom>
        </p:spPr>
        <p:txBody>
          <a:bodyPr lIns="90385" tIns="45193" rIns="90385" bIns="45193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38D268A-2951-4F70-AA61-29A0F45857E4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 smtClean="0"/>
              <a:t>‹#›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797300" y="6357958"/>
            <a:ext cx="23114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52C43B-C0B6-4D4B-8BD4-012DE133A9A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6" y="273057"/>
            <a:ext cx="3259005" cy="1162050"/>
          </a:xfrm>
          <a:prstGeom prst="rect">
            <a:avLst/>
          </a:prstGeom>
        </p:spPr>
        <p:txBody>
          <a:bodyPr lIns="90385" tIns="45193" rIns="90385" bIns="45193"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4" y="273052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6" y="1435100"/>
            <a:ext cx="3259005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1929" indent="0">
              <a:buNone/>
              <a:defRPr sz="1200"/>
            </a:lvl2pPr>
            <a:lvl3pPr marL="903857" indent="0">
              <a:buNone/>
              <a:defRPr sz="1000"/>
            </a:lvl3pPr>
            <a:lvl4pPr marL="1355786" indent="0">
              <a:buNone/>
              <a:defRPr sz="900"/>
            </a:lvl4pPr>
            <a:lvl5pPr marL="1807714" indent="0">
              <a:buNone/>
              <a:defRPr sz="900"/>
            </a:lvl5pPr>
            <a:lvl6pPr marL="2259643" indent="0">
              <a:buNone/>
              <a:defRPr sz="900"/>
            </a:lvl6pPr>
            <a:lvl7pPr marL="2711571" indent="0">
              <a:buNone/>
              <a:defRPr sz="900"/>
            </a:lvl7pPr>
            <a:lvl8pPr marL="3163500" indent="0">
              <a:buNone/>
              <a:defRPr sz="900"/>
            </a:lvl8pPr>
            <a:lvl9pPr marL="3615429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A5463AC-6D3C-44DF-A37A-B5CD4C2D16E4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9C96E51-071E-4A88-B7CB-0657221F7E9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3797300" y="6357958"/>
            <a:ext cx="23114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9" y="4800610"/>
            <a:ext cx="5943600" cy="566738"/>
          </a:xfrm>
          <a:prstGeom prst="rect">
            <a:avLst/>
          </a:prstGeom>
        </p:spPr>
        <p:txBody>
          <a:bodyPr lIns="90385" tIns="45193" rIns="90385" bIns="45193"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9" y="612782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1929" indent="0">
              <a:buNone/>
              <a:defRPr sz="2800"/>
            </a:lvl2pPr>
            <a:lvl3pPr marL="903857" indent="0">
              <a:buNone/>
              <a:defRPr sz="2400"/>
            </a:lvl3pPr>
            <a:lvl4pPr marL="1355786" indent="0">
              <a:buNone/>
              <a:defRPr sz="2000"/>
            </a:lvl4pPr>
            <a:lvl5pPr marL="1807714" indent="0">
              <a:buNone/>
              <a:defRPr sz="2000"/>
            </a:lvl5pPr>
            <a:lvl6pPr marL="2259643" indent="0">
              <a:buNone/>
              <a:defRPr sz="2000"/>
            </a:lvl6pPr>
            <a:lvl7pPr marL="2711571" indent="0">
              <a:buNone/>
              <a:defRPr sz="2000"/>
            </a:lvl7pPr>
            <a:lvl8pPr marL="3163500" indent="0">
              <a:buNone/>
              <a:defRPr sz="2000"/>
            </a:lvl8pPr>
            <a:lvl9pPr marL="3615429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9" y="5367338"/>
            <a:ext cx="5943600" cy="804862"/>
          </a:xfrm>
        </p:spPr>
        <p:txBody>
          <a:bodyPr/>
          <a:lstStyle>
            <a:lvl1pPr marL="0" indent="0">
              <a:buNone/>
              <a:defRPr sz="1300"/>
            </a:lvl1pPr>
            <a:lvl2pPr marL="451929" indent="0">
              <a:buNone/>
              <a:defRPr sz="1200"/>
            </a:lvl2pPr>
            <a:lvl3pPr marL="903857" indent="0">
              <a:buNone/>
              <a:defRPr sz="1000"/>
            </a:lvl3pPr>
            <a:lvl4pPr marL="1355786" indent="0">
              <a:buNone/>
              <a:defRPr sz="900"/>
            </a:lvl4pPr>
            <a:lvl5pPr marL="1807714" indent="0">
              <a:buNone/>
              <a:defRPr sz="900"/>
            </a:lvl5pPr>
            <a:lvl6pPr marL="2259643" indent="0">
              <a:buNone/>
              <a:defRPr sz="900"/>
            </a:lvl6pPr>
            <a:lvl7pPr marL="2711571" indent="0">
              <a:buNone/>
              <a:defRPr sz="900"/>
            </a:lvl7pPr>
            <a:lvl8pPr marL="3163500" indent="0">
              <a:buNone/>
              <a:defRPr sz="900"/>
            </a:lvl8pPr>
            <a:lvl9pPr marL="3615429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49D328F-8848-479D-963C-2403C7A6C5EF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9C96E51-071E-4A88-B7CB-0657221F7E90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3797300" y="6357958"/>
            <a:ext cx="23114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마스터.pn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85" tIns="45193" rIns="90385" bIns="451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0385" tIns="45193" rIns="90385" bIns="45193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fld id="{726A1549-4BEA-4FC9-9B6D-17FF797552ED}" type="datetime1">
              <a:rPr lang="ko-KR" altLang="en-US" smtClean="0"/>
              <a:pPr>
                <a:defRPr/>
              </a:pPr>
              <a:t>2016-02-23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64275" y="6357958"/>
            <a:ext cx="3136900" cy="365125"/>
          </a:xfrm>
          <a:prstGeom prst="rect">
            <a:avLst/>
          </a:prstGeom>
        </p:spPr>
        <p:txBody>
          <a:bodyPr vert="horz" lIns="90385" tIns="45193" rIns="90385" bIns="45193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defRPr>
            </a:lvl1pPr>
          </a:lstStyle>
          <a:p>
            <a:pPr>
              <a:defRPr/>
            </a:pPr>
            <a:fld id="{0EB2EFA2-13BF-4D60-990C-553C04009234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1031" name="그림 7" descr="images31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788" y="0"/>
            <a:ext cx="1316037" cy="13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3797300" y="6497681"/>
            <a:ext cx="2311400" cy="365125"/>
          </a:xfrm>
          <a:prstGeom prst="rect">
            <a:avLst/>
          </a:prstGeom>
        </p:spPr>
        <p:txBody>
          <a:bodyPr anchor="b"/>
          <a:lstStyle>
            <a:lvl1pPr fontAlgn="base">
              <a:spcBef>
                <a:spcPct val="0"/>
              </a:spcBef>
              <a:spcAft>
                <a:spcPct val="0"/>
              </a:spcAft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28" r:id="rId1"/>
    <p:sldLayoutId id="2147486229" r:id="rId2"/>
    <p:sldLayoutId id="2147486230" r:id="rId3"/>
    <p:sldLayoutId id="2147486231" r:id="rId4"/>
    <p:sldLayoutId id="2147486232" r:id="rId5"/>
    <p:sldLayoutId id="2147486234" r:id="rId6"/>
    <p:sldLayoutId id="2147486233" r:id="rId7"/>
    <p:sldLayoutId id="2147486235" r:id="rId8"/>
    <p:sldLayoutId id="2147486236" r:id="rId9"/>
    <p:sldLayoutId id="2147486237" r:id="rId10"/>
    <p:sldLayoutId id="2147486238" r:id="rId11"/>
    <p:sldLayoutId id="2147486239" r:id="rId12"/>
    <p:sldLayoutId id="2147486240" r:id="rId1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lang="ko-KR" altLang="en-US" sz="5300" kern="1200" dirty="0">
          <a:ln w="28575" cmpd="sng">
            <a:solidFill>
              <a:schemeClr val="bg1"/>
            </a:solidFill>
            <a:prstDash val="solid"/>
          </a:ln>
          <a:gradFill>
            <a:gsLst>
              <a:gs pos="0">
                <a:schemeClr val="accent1">
                  <a:tint val="40000"/>
                  <a:satMod val="250000"/>
                </a:schemeClr>
              </a:gs>
              <a:gs pos="9000">
                <a:schemeClr val="accent1">
                  <a:tint val="52000"/>
                  <a:satMod val="300000"/>
                </a:schemeClr>
              </a:gs>
              <a:gs pos="50000">
                <a:schemeClr val="accent1">
                  <a:shade val="20000"/>
                  <a:satMod val="300000"/>
                </a:schemeClr>
              </a:gs>
              <a:gs pos="79000">
                <a:schemeClr val="accent1">
                  <a:tint val="52000"/>
                  <a:satMod val="300000"/>
                </a:schemeClr>
              </a:gs>
              <a:gs pos="100000">
                <a:schemeClr val="accent1">
                  <a:tint val="40000"/>
                  <a:satMod val="250000"/>
                </a:schemeClr>
              </a:gs>
            </a:gsLst>
            <a:lin ang="5400000"/>
          </a:gradFill>
          <a:latin typeface="산돌다솔 M" pitchFamily="50" charset="-127"/>
          <a:ea typeface="산돌다솔 M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5300">
          <a:solidFill>
            <a:schemeClr val="tx1"/>
          </a:solidFill>
          <a:latin typeface="산돌다솔 M" pitchFamily="50" charset="-127"/>
          <a:ea typeface="산돌다솔 M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5300">
          <a:solidFill>
            <a:schemeClr val="tx1"/>
          </a:solidFill>
          <a:latin typeface="산돌다솔 M" pitchFamily="50" charset="-127"/>
          <a:ea typeface="산돌다솔 M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5300">
          <a:solidFill>
            <a:schemeClr val="tx1"/>
          </a:solidFill>
          <a:latin typeface="산돌다솔 M" pitchFamily="50" charset="-127"/>
          <a:ea typeface="산돌다솔 M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5300">
          <a:solidFill>
            <a:schemeClr val="tx1"/>
          </a:solidFill>
          <a:latin typeface="산돌다솔 M" pitchFamily="50" charset="-127"/>
          <a:ea typeface="산돌다솔 M" pitchFamily="50" charset="-127"/>
        </a:defRPr>
      </a:lvl5pPr>
      <a:lvl6pPr marL="451929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03857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55786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07714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38138" indent="-338138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3425" indent="-280988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28713" indent="-225425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81150" indent="-225425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3588" indent="-225425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5607" indent="-225965" algn="l" defTabSz="9038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7536" indent="-225965" algn="l" defTabSz="9038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9464" indent="-225965" algn="l" defTabSz="9038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1393" indent="-225965" algn="l" defTabSz="90385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385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1929" algn="l" defTabSz="90385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03857" algn="l" defTabSz="90385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55786" algn="l" defTabSz="90385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07714" algn="l" defTabSz="90385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59643" algn="l" defTabSz="90385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11571" algn="l" defTabSz="90385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63500" algn="l" defTabSz="90385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15429" algn="l" defTabSz="903857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6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14" t="650" r="195" b="519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Administrator\Desktop\logo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10" y="5949280"/>
            <a:ext cx="2345035" cy="2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Administrator\Desktop\sub2_2_txt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65227"/>
            <a:ext cx="1631132" cy="7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792760" y="6288114"/>
            <a:ext cx="4163620" cy="292948"/>
            <a:chOff x="1137043" y="2776012"/>
            <a:chExt cx="4163620" cy="292948"/>
          </a:xfrm>
        </p:grpSpPr>
        <p:pic>
          <p:nvPicPr>
            <p:cNvPr id="1028" name="Picture 4" descr="C:\Users\Administrator\Desktop\sub2_2_txt1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159"/>
            <a:stretch/>
          </p:blipFill>
          <p:spPr bwMode="auto">
            <a:xfrm>
              <a:off x="1137043" y="2776012"/>
              <a:ext cx="2563167" cy="292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Administrator\Desktop\sub2_2_txt1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"/>
            <a:stretch/>
          </p:blipFill>
          <p:spPr bwMode="auto">
            <a:xfrm>
              <a:off x="3671416" y="2852935"/>
              <a:ext cx="1629247" cy="163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 Box 91"/>
          <p:cNvSpPr txBox="1">
            <a:spLocks noChangeArrowheads="1"/>
          </p:cNvSpPr>
          <p:nvPr/>
        </p:nvSpPr>
        <p:spPr bwMode="auto">
          <a:xfrm>
            <a:off x="0" y="1497558"/>
            <a:ext cx="9906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extrusionH="57150">
              <a:bevelT w="57150" h="0" prst="hardEdge"/>
              <a:bevelB w="0"/>
            </a:sp3d>
          </a:bodyPr>
          <a:lstStyle/>
          <a:p>
            <a:pPr marL="0" lvl="1" defTabSz="885825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  <a:defRPr/>
            </a:pPr>
            <a:r>
              <a:rPr kumimoji="0" lang="ko-KR" altLang="en-US" sz="6000" kern="0" spc="300" dirty="0" err="1" smtClean="0">
                <a:ln>
                  <a:solidFill>
                    <a:prstClr val="white"/>
                  </a:solidFill>
                </a:ln>
                <a:gradFill>
                  <a:gsLst>
                    <a:gs pos="0">
                      <a:prstClr val="white">
                        <a:lumMod val="95000"/>
                      </a:prstClr>
                    </a:gs>
                    <a:gs pos="47000">
                      <a:prstClr val="white"/>
                    </a:gs>
                    <a:gs pos="48000">
                      <a:prstClr val="white">
                        <a:lumMod val="65000"/>
                      </a:prstClr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glow rad="101600">
                    <a:srgbClr val="000000">
                      <a:lumMod val="95000"/>
                      <a:lumOff val="5000"/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75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아리수</a:t>
            </a:r>
            <a:r>
              <a:rPr kumimoji="0" lang="ko-KR" altLang="en-US" sz="6000" kern="0" spc="300" dirty="0" smtClean="0">
                <a:ln>
                  <a:solidFill>
                    <a:prstClr val="white"/>
                  </a:solidFill>
                </a:ln>
                <a:gradFill>
                  <a:gsLst>
                    <a:gs pos="0">
                      <a:prstClr val="white">
                        <a:lumMod val="95000"/>
                      </a:prstClr>
                    </a:gs>
                    <a:gs pos="47000">
                      <a:prstClr val="white"/>
                    </a:gs>
                    <a:gs pos="48000">
                      <a:prstClr val="white">
                        <a:lumMod val="65000"/>
                      </a:prstClr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glow rad="101600">
                    <a:srgbClr val="000000">
                      <a:lumMod val="95000"/>
                      <a:lumOff val="5000"/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75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나눔고딕 ExtraBold" pitchFamily="50" charset="-127"/>
                <a:ea typeface="나눔고딕 ExtraBold" pitchFamily="50" charset="-127"/>
              </a:rPr>
              <a:t> 통합정보시스템</a:t>
            </a:r>
            <a:endParaRPr kumimoji="0" lang="ko-KR" altLang="en-US" sz="6000" kern="0" spc="300" dirty="0">
              <a:ln>
                <a:solidFill>
                  <a:prstClr val="white"/>
                </a:solidFill>
              </a:ln>
              <a:gradFill>
                <a:gsLst>
                  <a:gs pos="0">
                    <a:prstClr val="white">
                      <a:lumMod val="95000"/>
                    </a:prstClr>
                  </a:gs>
                  <a:gs pos="47000">
                    <a:prstClr val="white"/>
                  </a:gs>
                  <a:gs pos="48000">
                    <a:prstClr val="white">
                      <a:lumMod val="65000"/>
                    </a:prstClr>
                  </a:gs>
                  <a:gs pos="100000">
                    <a:prstClr val="white"/>
                  </a:gs>
                </a:gsLst>
                <a:lin ang="5400000" scaled="0"/>
              </a:gradFill>
              <a:effectLst>
                <a:glow rad="101600">
                  <a:srgbClr val="000000">
                    <a:lumMod val="95000"/>
                    <a:lumOff val="5000"/>
                    <a:alpha val="40000"/>
                  </a:srgbClr>
                </a:glow>
                <a:outerShdw blurRad="50800" dist="38100" dir="2700000" algn="tl" rotWithShape="0">
                  <a:prstClr val="black">
                    <a:alpha val="75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36020" y="3861048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2016. 02.</a:t>
            </a:r>
            <a:endParaRPr lang="ko-KR" altLang="en-US" sz="28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6002090" y="2564904"/>
            <a:ext cx="3384000" cy="576000"/>
            <a:chOff x="6002090" y="2564904"/>
            <a:chExt cx="2880000" cy="565200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6002090" y="2564904"/>
              <a:ext cx="2880000" cy="5652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</p:sp>
        <p:sp>
          <p:nvSpPr>
            <p:cNvPr id="63" name="AutoShape 10"/>
            <p:cNvSpPr>
              <a:spLocks noChangeArrowheads="1"/>
            </p:cNvSpPr>
            <p:nvPr/>
          </p:nvSpPr>
          <p:spPr bwMode="auto">
            <a:xfrm>
              <a:off x="6024570" y="2574250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itchFamily="18" charset="-127"/>
                  <a:ea typeface="08서울남산체 EB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배수지 수위 운영 계획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002090" y="3199557"/>
            <a:ext cx="3384000" cy="576000"/>
            <a:chOff x="6002090" y="3292030"/>
            <a:chExt cx="2880000" cy="56520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6002090" y="3292030"/>
              <a:ext cx="2880000" cy="565200"/>
            </a:xfrm>
            <a:prstGeom prst="roundRect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2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AutoShape 10"/>
            <p:cNvSpPr>
              <a:spLocks noChangeArrowheads="1"/>
            </p:cNvSpPr>
            <p:nvPr/>
          </p:nvSpPr>
          <p:spPr bwMode="auto">
            <a:xfrm>
              <a:off x="6009330" y="3305954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2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itchFamily="18" charset="-127"/>
                  <a:ea typeface="08서울남산체 EB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배수지 수요량 예측</a:t>
              </a:r>
            </a:p>
          </p:txBody>
        </p:sp>
      </p:grpSp>
      <p:grpSp>
        <p:nvGrpSpPr>
          <p:cNvPr id="3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1.1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시스템 목적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22" name="그룹 55"/>
          <p:cNvGrpSpPr/>
          <p:nvPr/>
        </p:nvGrpSpPr>
        <p:grpSpPr>
          <a:xfrm>
            <a:off x="966788" y="1628775"/>
            <a:ext cx="7210425" cy="792113"/>
            <a:chOff x="966788" y="1628775"/>
            <a:chExt cx="7210425" cy="936129"/>
          </a:xfrm>
        </p:grpSpPr>
        <p:pic>
          <p:nvPicPr>
            <p:cNvPr id="23" name="Picture 87" descr="오렌지판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6788" y="1628775"/>
              <a:ext cx="7210425" cy="936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 Box 91"/>
            <p:cNvSpPr txBox="1">
              <a:spLocks noChangeArrowheads="1"/>
            </p:cNvSpPr>
            <p:nvPr/>
          </p:nvSpPr>
          <p:spPr bwMode="auto">
            <a:xfrm>
              <a:off x="1654175" y="1873123"/>
              <a:ext cx="5684569" cy="4364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배수지 별 수요예측을 통한 정수센터 생산량 계획 수립</a:t>
              </a:r>
              <a:endParaRPr lang="en-US" altLang="ko-KR" b="1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25" name="Picture 92" descr="블릿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95425" y="2023047"/>
              <a:ext cx="153988" cy="153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32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3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생산관리시스템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4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002090" y="3834210"/>
            <a:ext cx="3384000" cy="576000"/>
            <a:chOff x="6033120" y="4090594"/>
            <a:chExt cx="2880320" cy="563562"/>
          </a:xfrm>
        </p:grpSpPr>
        <p:sp>
          <p:nvSpPr>
            <p:cNvPr id="56" name="AutoShape 10"/>
            <p:cNvSpPr>
              <a:spLocks noChangeArrowheads="1"/>
            </p:cNvSpPr>
            <p:nvPr/>
          </p:nvSpPr>
          <p:spPr bwMode="auto">
            <a:xfrm>
              <a:off x="6033120" y="4090594"/>
              <a:ext cx="2880320" cy="563562"/>
            </a:xfrm>
            <a:prstGeom prst="flowChartAlternateProcess">
              <a:avLst/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7" name="AutoShape 10"/>
            <p:cNvSpPr>
              <a:spLocks noChangeArrowheads="1"/>
            </p:cNvSpPr>
            <p:nvPr/>
          </p:nvSpPr>
          <p:spPr bwMode="auto">
            <a:xfrm>
              <a:off x="6056121" y="4123450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정수장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생산량 계획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02090" y="4467225"/>
            <a:ext cx="3384000" cy="576000"/>
            <a:chOff x="6033120" y="4829084"/>
            <a:chExt cx="2880320" cy="563562"/>
          </a:xfrm>
        </p:grpSpPr>
        <p:sp>
          <p:nvSpPr>
            <p:cNvPr id="59" name="AutoShape 10"/>
            <p:cNvSpPr>
              <a:spLocks noChangeArrowheads="1"/>
            </p:cNvSpPr>
            <p:nvPr/>
          </p:nvSpPr>
          <p:spPr bwMode="auto">
            <a:xfrm>
              <a:off x="6033120" y="4829084"/>
              <a:ext cx="2880320" cy="563562"/>
            </a:xfrm>
            <a:prstGeom prst="flowChartAlternateProcess">
              <a:avLst/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auto">
            <a:xfrm>
              <a:off x="6056121" y="4842404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생산 계획</a:t>
              </a:r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실적 비교분석</a:t>
              </a:r>
            </a:p>
          </p:txBody>
        </p:sp>
      </p:grpSp>
      <p:sp>
        <p:nvSpPr>
          <p:cNvPr id="47" name="슬라이드 번호 개체 틀 4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184499" y="2553947"/>
            <a:ext cx="2465782" cy="3653603"/>
            <a:chOff x="-2225761" y="2601930"/>
            <a:chExt cx="2465782" cy="3653603"/>
          </a:xfrm>
        </p:grpSpPr>
        <p:sp>
          <p:nvSpPr>
            <p:cNvPr id="39" name="AutoShape 57"/>
            <p:cNvSpPr>
              <a:spLocks noChangeArrowheads="1"/>
            </p:cNvSpPr>
            <p:nvPr/>
          </p:nvSpPr>
          <p:spPr bwMode="auto">
            <a:xfrm rot="5400000" flipV="1">
              <a:off x="-3189968" y="3576403"/>
              <a:ext cx="3643337" cy="1714924"/>
            </a:xfrm>
            <a:prstGeom prst="triangle">
              <a:avLst>
                <a:gd name="adj" fmla="val 51159"/>
              </a:avLst>
            </a:prstGeom>
            <a:gradFill>
              <a:gsLst>
                <a:gs pos="100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6200000" scaled="0"/>
            </a:gradFill>
            <a:ln w="9525" algn="ctr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ko-KR" altLang="en-US">
                <a:latin typeface="산돌고딕 M" pitchFamily="18" charset="-127"/>
                <a:ea typeface="산돌고딕 M" pitchFamily="18" charset="-127"/>
              </a:endParaRPr>
            </a:p>
          </p:txBody>
        </p:sp>
        <p:grpSp>
          <p:nvGrpSpPr>
            <p:cNvPr id="48" name="그룹 34"/>
            <p:cNvGrpSpPr/>
            <p:nvPr/>
          </p:nvGrpSpPr>
          <p:grpSpPr>
            <a:xfrm>
              <a:off x="-947132" y="2601930"/>
              <a:ext cx="1187153" cy="1152128"/>
              <a:chOff x="6934200" y="1017563"/>
              <a:chExt cx="1187153" cy="1152128"/>
            </a:xfrm>
          </p:grpSpPr>
          <p:sp>
            <p:nvSpPr>
              <p:cNvPr id="49" name="타원 48"/>
              <p:cNvSpPr/>
              <p:nvPr/>
            </p:nvSpPr>
            <p:spPr>
              <a:xfrm>
                <a:off x="6969225" y="1017563"/>
                <a:ext cx="1152128" cy="115212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104775">
                <a:solidFill>
                  <a:srgbClr val="7030A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7030344" y="1075800"/>
                <a:ext cx="1045932" cy="1045932"/>
              </a:xfrm>
              <a:prstGeom prst="ellipse">
                <a:avLst/>
              </a:prstGeom>
              <a:gradFill>
                <a:gsLst>
                  <a:gs pos="65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</a:gra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934200" y="1281898"/>
                <a:ext cx="11810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>수요</a:t>
                </a:r>
                <a:r>
                  <a:rPr lang="en-US" altLang="ko-KR" i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/>
                </a:r>
                <a:br>
                  <a:rPr lang="en-US" altLang="ko-KR" i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</a:br>
                <a:r>
                  <a:rPr lang="ko-KR" altLang="en-US" i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>예측</a:t>
                </a:r>
              </a:p>
            </p:txBody>
          </p:sp>
        </p:grpSp>
        <p:sp>
          <p:nvSpPr>
            <p:cNvPr id="54" name="타원 53"/>
            <p:cNvSpPr/>
            <p:nvPr/>
          </p:nvSpPr>
          <p:spPr>
            <a:xfrm>
              <a:off x="-1505683" y="3858221"/>
              <a:ext cx="1152128" cy="1152128"/>
            </a:xfrm>
            <a:prstGeom prst="ellipse">
              <a:avLst/>
            </a:prstGeom>
            <a:solidFill>
              <a:srgbClr val="0070C0"/>
            </a:solidFill>
            <a:ln w="104775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-1444564" y="3916458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540708" y="4150821"/>
              <a:ext cx="11810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생산</a:t>
              </a:r>
              <a:r>
                <a:rPr lang="en-US" altLang="ko-KR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/>
              </a:r>
              <a:br>
                <a:rPr lang="en-US" altLang="ko-KR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</a:br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계획</a:t>
              </a:r>
            </a:p>
          </p:txBody>
        </p:sp>
        <p:sp>
          <p:nvSpPr>
            <p:cNvPr id="66" name="타원 65"/>
            <p:cNvSpPr/>
            <p:nvPr/>
          </p:nvSpPr>
          <p:spPr>
            <a:xfrm>
              <a:off x="-912107" y="5103403"/>
              <a:ext cx="1152128" cy="1152128"/>
            </a:xfrm>
            <a:prstGeom prst="ellipse">
              <a:avLst/>
            </a:prstGeom>
            <a:gradFill>
              <a:gsLst>
                <a:gs pos="0">
                  <a:srgbClr val="92D050"/>
                </a:gs>
                <a:gs pos="8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</a:gradFill>
            <a:ln w="104775">
              <a:solidFill>
                <a:schemeClr val="accent3">
                  <a:lumMod val="5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-850988" y="516164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-947132" y="5454896"/>
              <a:ext cx="11810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펌프운영</a:t>
              </a:r>
              <a:r>
                <a:rPr lang="en-US" altLang="ko-KR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/>
              </a:r>
              <a:br>
                <a:rPr lang="en-US" altLang="ko-KR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</a:br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계획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95282" y="2809853"/>
            <a:ext cx="3248025" cy="3248025"/>
            <a:chOff x="595282" y="2809853"/>
            <a:chExt cx="3248025" cy="3248025"/>
          </a:xfrm>
        </p:grpSpPr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595282" y="2809853"/>
              <a:ext cx="3248025" cy="3248025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60001"/>
                  </a:srgbClr>
                </a:gs>
                <a:gs pos="50000">
                  <a:srgbClr val="6681A4"/>
                </a:gs>
                <a:gs pos="100000">
                  <a:srgbClr val="FFFFFF">
                    <a:alpha val="60001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400" b="0">
                <a:latin typeface="Times New Roman" pitchFamily="18" charset="0"/>
              </a:endParaRPr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020732" y="3248003"/>
              <a:ext cx="2400300" cy="2400300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60001"/>
                  </a:srgbClr>
                </a:gs>
                <a:gs pos="50000">
                  <a:srgbClr val="6681A4"/>
                </a:gs>
                <a:gs pos="100000">
                  <a:srgbClr val="FFFFFF">
                    <a:alpha val="60001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/>
            </a:p>
          </p:txBody>
        </p:sp>
        <p:grpSp>
          <p:nvGrpSpPr>
            <p:cNvPr id="42" name="Group 18"/>
            <p:cNvGrpSpPr>
              <a:grpSpLocks/>
            </p:cNvGrpSpPr>
            <p:nvPr/>
          </p:nvGrpSpPr>
          <p:grpSpPr bwMode="auto">
            <a:xfrm>
              <a:off x="1238224" y="3560741"/>
              <a:ext cx="1946275" cy="1865313"/>
              <a:chOff x="-1693" y="825"/>
              <a:chExt cx="1226" cy="1175"/>
            </a:xfrm>
          </p:grpSpPr>
          <p:sp>
            <p:nvSpPr>
              <p:cNvPr id="44" name="Oval 13"/>
              <p:cNvSpPr>
                <a:spLocks noChangeArrowheads="1"/>
              </p:cNvSpPr>
              <p:nvPr/>
            </p:nvSpPr>
            <p:spPr bwMode="auto">
              <a:xfrm>
                <a:off x="-1650" y="825"/>
                <a:ext cx="1156" cy="1156"/>
              </a:xfrm>
              <a:prstGeom prst="ellipse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762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endParaRPr lang="en-US" altLang="ko-KR" sz="2400">
                  <a:solidFill>
                    <a:srgbClr val="FFFFFF"/>
                  </a:solidFill>
                  <a:latin typeface="Times New Roman" pitchFamily="18" charset="0"/>
                  <a:ea typeface="굴림체" pitchFamily="49" charset="-127"/>
                </a:endParaRPr>
              </a:p>
            </p:txBody>
          </p:sp>
          <p:pic>
            <p:nvPicPr>
              <p:cNvPr id="45" name="Picture 75" descr="Untitled-6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-1693" y="845"/>
                <a:ext cx="1226" cy="1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3" name="WordArt 129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606524" y="4121129"/>
              <a:ext cx="1216025" cy="719138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400" kern="10" smtClean="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17961" dir="2700000" algn="ctr" rotWithShape="0">
                      <a:srgbClr val="868686"/>
                    </a:outerShdw>
                  </a:effectLst>
                  <a:latin typeface="휴먼모음T"/>
                  <a:ea typeface="휴먼모음T"/>
                </a:rPr>
                <a:t>생산관리</a:t>
              </a:r>
              <a:endParaRPr lang="en-US" altLang="ko-KR" sz="1400" kern="10" smtClean="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17961" dir="2700000" algn="ctr" rotWithShape="0">
                    <a:srgbClr val="868686"/>
                  </a:outerShdw>
                </a:effectLst>
                <a:latin typeface="휴먼모음T"/>
                <a:ea typeface="휴먼모음T"/>
              </a:endParaRPr>
            </a:p>
            <a:p>
              <a:pPr algn="ctr"/>
              <a:r>
                <a:rPr lang="ko-KR" altLang="en-US" sz="1400" kern="10" smtClean="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17961" dir="2700000" algn="ctr" rotWithShape="0">
                      <a:srgbClr val="868686"/>
                    </a:outerShdw>
                  </a:effectLst>
                  <a:latin typeface="휴먼모음T"/>
                  <a:ea typeface="휴먼모음T"/>
                </a:rPr>
                <a:t>시스템</a:t>
              </a:r>
              <a:endParaRPr lang="ko-KR" altLang="en-US" sz="1400" kern="1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17961" dir="2700000" algn="ctr" rotWithShape="0">
                    <a:srgbClr val="868686"/>
                  </a:outerShdw>
                </a:effectLst>
                <a:latin typeface="휴먼모음T"/>
                <a:ea typeface="휴먼모음T"/>
              </a:endParaRPr>
            </a:p>
          </p:txBody>
        </p:sp>
        <p:sp>
          <p:nvSpPr>
            <p:cNvPr id="40" name="WordArt 130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607028" y="4122189"/>
              <a:ext cx="1216025" cy="719138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400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rPr>
                <a:t>생산관리</a:t>
              </a:r>
              <a:endParaRPr lang="en-US" altLang="ko-KR" sz="14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휴먼모음T"/>
                <a:ea typeface="휴먼모음T"/>
              </a:endParaRPr>
            </a:p>
            <a:p>
              <a:pPr algn="ctr"/>
              <a:r>
                <a:rPr lang="ko-KR" altLang="en-US" sz="1400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rPr>
                <a:t>시스템</a:t>
              </a:r>
              <a:endParaRPr lang="ko-KR" altLang="en-US" sz="1400" kern="10" dirty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휴먼모음T"/>
                <a:ea typeface="휴먼모음T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002090" y="5100240"/>
            <a:ext cx="3384000" cy="576000"/>
            <a:chOff x="6033120" y="4829084"/>
            <a:chExt cx="2880320" cy="563562"/>
          </a:xfrm>
        </p:grpSpPr>
        <p:sp>
          <p:nvSpPr>
            <p:cNvPr id="74" name="AutoShape 10"/>
            <p:cNvSpPr>
              <a:spLocks noChangeArrowheads="1"/>
            </p:cNvSpPr>
            <p:nvPr/>
          </p:nvSpPr>
          <p:spPr bwMode="auto">
            <a:xfrm>
              <a:off x="6033120" y="4829084"/>
              <a:ext cx="2880320" cy="563562"/>
            </a:xfrm>
            <a:prstGeom prst="flowChartAlternateProcess">
              <a:avLst/>
            </a:prstGeom>
            <a:solidFill>
              <a:schemeClr val="accent3">
                <a:lumMod val="75000"/>
              </a:schemeClr>
            </a:soli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5" name="AutoShape 10"/>
            <p:cNvSpPr>
              <a:spLocks noChangeArrowheads="1"/>
            </p:cNvSpPr>
            <p:nvPr/>
          </p:nvSpPr>
          <p:spPr bwMode="auto">
            <a:xfrm>
              <a:off x="6056121" y="4842889"/>
              <a:ext cx="2834317" cy="439029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송수펌프 운영계획</a:t>
              </a:r>
              <a:endPara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6002090" y="5733256"/>
            <a:ext cx="3384000" cy="576000"/>
            <a:chOff x="6033120" y="4829084"/>
            <a:chExt cx="2880320" cy="563562"/>
          </a:xfrm>
          <a:solidFill>
            <a:schemeClr val="accent3">
              <a:lumMod val="75000"/>
            </a:schemeClr>
          </a:solidFill>
        </p:grpSpPr>
        <p:sp>
          <p:nvSpPr>
            <p:cNvPr id="77" name="AutoShape 10"/>
            <p:cNvSpPr>
              <a:spLocks noChangeArrowheads="1"/>
            </p:cNvSpPr>
            <p:nvPr/>
          </p:nvSpPr>
          <p:spPr bwMode="auto">
            <a:xfrm>
              <a:off x="6033120" y="4829084"/>
              <a:ext cx="2880320" cy="563562"/>
            </a:xfrm>
            <a:prstGeom prst="flowChartAlternateProcess">
              <a:avLst/>
            </a:prstGeom>
            <a:grpFill/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8" name="AutoShape 10"/>
            <p:cNvSpPr>
              <a:spLocks noChangeArrowheads="1"/>
            </p:cNvSpPr>
            <p:nvPr/>
          </p:nvSpPr>
          <p:spPr bwMode="auto">
            <a:xfrm>
              <a:off x="6056121" y="4861940"/>
              <a:ext cx="2834317" cy="399192"/>
            </a:xfrm>
            <a:prstGeom prst="flowChartAlternateProcess">
              <a:avLst/>
            </a:prstGeom>
            <a:grpFill/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펌프운영 계획</a:t>
              </a:r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실적 비교분석</a:t>
              </a:r>
            </a:p>
          </p:txBody>
        </p:sp>
      </p:grpSp>
      <p:sp>
        <p:nvSpPr>
          <p:cNvPr id="65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9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1.6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기대효과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sp>
        <p:nvSpPr>
          <p:cNvPr id="86" name="AutoShape 57"/>
          <p:cNvSpPr>
            <a:spLocks noChangeArrowheads="1"/>
          </p:cNvSpPr>
          <p:nvPr/>
        </p:nvSpPr>
        <p:spPr bwMode="auto">
          <a:xfrm rot="5400000" flipV="1">
            <a:off x="1630929" y="3178764"/>
            <a:ext cx="3643337" cy="1714924"/>
          </a:xfrm>
          <a:prstGeom prst="triangle">
            <a:avLst>
              <a:gd name="adj" fmla="val 51159"/>
            </a:avLst>
          </a:prstGeom>
          <a:gradFill>
            <a:gsLst>
              <a:gs pos="1000">
                <a:srgbClr val="FFFF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ko-KR" altLang="en-US"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87" name="AutoShape 49"/>
          <p:cNvSpPr>
            <a:spLocks noChangeArrowheads="1"/>
          </p:cNvSpPr>
          <p:nvPr/>
        </p:nvSpPr>
        <p:spPr bwMode="blackWhite">
          <a:xfrm flipH="1">
            <a:off x="467774" y="3556926"/>
            <a:ext cx="2420904" cy="1150274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생산관리</a:t>
            </a:r>
            <a:endParaRPr lang="en-US" altLang="ko-KR" sz="2800" b="1" i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기대효과</a:t>
            </a:r>
          </a:p>
        </p:txBody>
      </p:sp>
      <p:grpSp>
        <p:nvGrpSpPr>
          <p:cNvPr id="88" name="그룹 34"/>
          <p:cNvGrpSpPr/>
          <p:nvPr/>
        </p:nvGrpSpPr>
        <p:grpSpPr>
          <a:xfrm>
            <a:off x="3873765" y="2204291"/>
            <a:ext cx="1187153" cy="1152128"/>
            <a:chOff x="6934200" y="1017563"/>
            <a:chExt cx="1187153" cy="1152128"/>
          </a:xfrm>
        </p:grpSpPr>
        <p:sp>
          <p:nvSpPr>
            <p:cNvPr id="97" name="타원 96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934200" y="1281898"/>
              <a:ext cx="11810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운영</a:t>
              </a:r>
              <a:endParaRPr lang="en-US" altLang="ko-KR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안정성</a:t>
              </a:r>
            </a:p>
          </p:txBody>
        </p:sp>
      </p:grpSp>
      <p:grpSp>
        <p:nvGrpSpPr>
          <p:cNvPr id="89" name="그룹 49"/>
          <p:cNvGrpSpPr/>
          <p:nvPr/>
        </p:nvGrpSpPr>
        <p:grpSpPr>
          <a:xfrm>
            <a:off x="3280189" y="3460582"/>
            <a:ext cx="1187153" cy="1152128"/>
            <a:chOff x="6934200" y="1017563"/>
            <a:chExt cx="1187153" cy="1152128"/>
          </a:xfrm>
        </p:grpSpPr>
        <p:sp>
          <p:nvSpPr>
            <p:cNvPr id="94" name="타원 93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34200" y="1364894"/>
              <a:ext cx="118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효율성</a:t>
              </a:r>
              <a:endParaRPr lang="ko-KR" alt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90" name="그룹 53"/>
          <p:cNvGrpSpPr/>
          <p:nvPr/>
        </p:nvGrpSpPr>
        <p:grpSpPr>
          <a:xfrm>
            <a:off x="3873765" y="4705764"/>
            <a:ext cx="1187153" cy="1152128"/>
            <a:chOff x="6934200" y="1017563"/>
            <a:chExt cx="1187153" cy="1152128"/>
          </a:xfrm>
        </p:grpSpPr>
        <p:sp>
          <p:nvSpPr>
            <p:cNvPr id="91" name="타원 90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934200" y="1369056"/>
              <a:ext cx="118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경제성</a:t>
              </a:r>
            </a:p>
          </p:txBody>
        </p:sp>
      </p:grpSp>
      <p:grpSp>
        <p:nvGrpSpPr>
          <p:cNvPr id="100" name="그룹 73"/>
          <p:cNvGrpSpPr/>
          <p:nvPr/>
        </p:nvGrpSpPr>
        <p:grpSpPr>
          <a:xfrm>
            <a:off x="5204934" y="2132283"/>
            <a:ext cx="4102195" cy="1008112"/>
            <a:chOff x="5601072" y="3356992"/>
            <a:chExt cx="3744541" cy="1008112"/>
          </a:xfrm>
        </p:grpSpPr>
        <p:sp>
          <p:nvSpPr>
            <p:cNvPr id="101" name="AutoShape 10"/>
            <p:cNvSpPr>
              <a:spLocks noChangeArrowheads="1"/>
            </p:cNvSpPr>
            <p:nvPr/>
          </p:nvSpPr>
          <p:spPr bwMode="auto">
            <a:xfrm>
              <a:off x="5601072" y="3356992"/>
              <a:ext cx="3744541" cy="1008112"/>
            </a:xfrm>
            <a:prstGeom prst="roundRect">
              <a:avLst>
                <a:gd name="adj" fmla="val 8730"/>
              </a:avLst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2" name="AutoShape 10"/>
            <p:cNvSpPr>
              <a:spLocks noChangeArrowheads="1"/>
            </p:cNvSpPr>
            <p:nvPr/>
          </p:nvSpPr>
          <p:spPr bwMode="auto">
            <a:xfrm>
              <a:off x="5630975" y="3389848"/>
              <a:ext cx="3684735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t" anchorCtr="0" compatLnSpc="1">
              <a:prstTxWarp prst="textNoShape">
                <a:avLst/>
              </a:prstTxWarp>
            </a:bodyPr>
            <a:lstStyle/>
            <a:p>
              <a:pPr marL="180975" lvl="0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용수사용량 예측에 의한 안정적 공급량 계획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lvl="0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송수 펌프 운전 최적화에 의한 안정적 </a:t>
              </a: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·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경제적</a:t>
              </a: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/>
              </a:r>
              <a:b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</a:b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수돗물 생산</a:t>
              </a:r>
            </a:p>
          </p:txBody>
        </p:sp>
      </p:grpSp>
      <p:grpSp>
        <p:nvGrpSpPr>
          <p:cNvPr id="103" name="그룹 76"/>
          <p:cNvGrpSpPr/>
          <p:nvPr/>
        </p:nvGrpSpPr>
        <p:grpSpPr>
          <a:xfrm>
            <a:off x="5204934" y="4778342"/>
            <a:ext cx="4102195" cy="1008112"/>
            <a:chOff x="5601072" y="3356992"/>
            <a:chExt cx="3744541" cy="1008112"/>
          </a:xfrm>
        </p:grpSpPr>
        <p:sp>
          <p:nvSpPr>
            <p:cNvPr id="104" name="AutoShape 10"/>
            <p:cNvSpPr>
              <a:spLocks noChangeArrowheads="1"/>
            </p:cNvSpPr>
            <p:nvPr/>
          </p:nvSpPr>
          <p:spPr bwMode="auto">
            <a:xfrm>
              <a:off x="5601072" y="3356992"/>
              <a:ext cx="3744541" cy="1008112"/>
            </a:xfrm>
            <a:prstGeom prst="roundRect">
              <a:avLst>
                <a:gd name="adj" fmla="val 8730"/>
              </a:avLst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5" name="AutoShape 10"/>
            <p:cNvSpPr>
              <a:spLocks noChangeArrowheads="1"/>
            </p:cNvSpPr>
            <p:nvPr/>
          </p:nvSpPr>
          <p:spPr bwMode="auto">
            <a:xfrm>
              <a:off x="5630975" y="3389848"/>
              <a:ext cx="3684735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t" anchorCtr="0" compatLnSpc="1">
              <a:prstTxWarp prst="textNoShape">
                <a:avLst/>
              </a:prstTxWarp>
            </a:bodyPr>
            <a:lstStyle/>
            <a:p>
              <a:pPr lvl="0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수자원이나 에너지의 유효 활용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Blip>
                  <a:blip r:embed="rId4"/>
                </a:buBlip>
              </a:pP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전력비</a:t>
              </a: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약품비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등 총 생산비용 감축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Blip>
                  <a:blip r:embed="rId4"/>
                </a:buBlip>
              </a:pP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정수 생산공정에서의 전체 탄소발생량 저감</a:t>
              </a:r>
            </a:p>
          </p:txBody>
        </p:sp>
      </p:grpSp>
      <p:grpSp>
        <p:nvGrpSpPr>
          <p:cNvPr id="106" name="그룹 79"/>
          <p:cNvGrpSpPr/>
          <p:nvPr/>
        </p:nvGrpSpPr>
        <p:grpSpPr>
          <a:xfrm>
            <a:off x="5192754" y="3429000"/>
            <a:ext cx="4117963" cy="1779598"/>
            <a:chOff x="5876925" y="3140968"/>
            <a:chExt cx="3180656" cy="1779598"/>
          </a:xfrm>
        </p:grpSpPr>
        <p:grpSp>
          <p:nvGrpSpPr>
            <p:cNvPr id="107" name="그룹 62"/>
            <p:cNvGrpSpPr/>
            <p:nvPr/>
          </p:nvGrpSpPr>
          <p:grpSpPr>
            <a:xfrm>
              <a:off x="5889104" y="3140968"/>
              <a:ext cx="3168477" cy="1126232"/>
              <a:chOff x="5601072" y="3356992"/>
              <a:chExt cx="3744541" cy="1126232"/>
            </a:xfrm>
          </p:grpSpPr>
          <p:sp>
            <p:nvSpPr>
              <p:cNvPr id="109" name="AutoShape 10"/>
              <p:cNvSpPr>
                <a:spLocks noChangeArrowheads="1"/>
              </p:cNvSpPr>
              <p:nvPr/>
            </p:nvSpPr>
            <p:spPr bwMode="auto">
              <a:xfrm>
                <a:off x="5601072" y="3356992"/>
                <a:ext cx="3744541" cy="1126232"/>
              </a:xfrm>
              <a:prstGeom prst="roundRect">
                <a:avLst>
                  <a:gd name="adj" fmla="val 8730"/>
                </a:avLst>
              </a:prstGeom>
              <a:gradFill>
                <a:gsLst>
                  <a:gs pos="0">
                    <a:srgbClr val="2E599E"/>
                  </a:gs>
                  <a:gs pos="80000">
                    <a:srgbClr val="2D4A8B"/>
                  </a:gs>
                </a:gsLst>
                <a:lin ang="16200000" scaled="0"/>
              </a:gra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0" tIns="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0" name="AutoShape 10"/>
              <p:cNvSpPr>
                <a:spLocks noChangeArrowheads="1"/>
              </p:cNvSpPr>
              <p:nvPr/>
            </p:nvSpPr>
            <p:spPr bwMode="auto">
              <a:xfrm>
                <a:off x="5630975" y="3389848"/>
                <a:ext cx="3684735" cy="399192"/>
              </a:xfrm>
              <a:prstGeom prst="flowChartAlternateProcess">
                <a:avLst/>
              </a:prstGeom>
              <a:gradFill>
                <a:gsLst>
                  <a:gs pos="52000">
                    <a:schemeClr val="bg1">
                      <a:alpha val="0"/>
                    </a:schemeClr>
                  </a:gs>
                  <a:gs pos="100000">
                    <a:schemeClr val="bg1">
                      <a:alpha val="69000"/>
                    </a:schemeClr>
                  </a:gs>
                </a:gsLst>
                <a:lin ang="16200000" scaled="0"/>
              </a:gradFill>
              <a:ln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0" tIns="0" rIns="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l">
                  <a:buBlip>
                    <a:blip r:embed="rId4"/>
                  </a:buBlip>
                </a:pPr>
                <a:endPara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5876925" y="3212406"/>
              <a:ext cx="3108523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생산관리 운영결과의 자동집계에 의한 경영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 algn="l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 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관리 기초자료 활용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운영 </a:t>
              </a:r>
              <a:r>
                <a:rPr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스케쥴에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의한 효율적 펌프 운영 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 algn="l">
                <a:lnSpc>
                  <a:spcPct val="150000"/>
                </a:lnSpc>
              </a:pP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algn="l">
                <a:lnSpc>
                  <a:spcPct val="150000"/>
                </a:lnSpc>
              </a:pP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42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3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생산관리시스템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4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9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92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2.1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시스템 목적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1" name="그룹 55"/>
          <p:cNvGrpSpPr/>
          <p:nvPr/>
        </p:nvGrpSpPr>
        <p:grpSpPr>
          <a:xfrm>
            <a:off x="966788" y="1628775"/>
            <a:ext cx="7210425" cy="792113"/>
            <a:chOff x="966788" y="1628775"/>
            <a:chExt cx="7210425" cy="936129"/>
          </a:xfrm>
        </p:grpSpPr>
        <p:pic>
          <p:nvPicPr>
            <p:cNvPr id="32" name="Picture 87" descr="오렌지판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6788" y="1628775"/>
              <a:ext cx="7210425" cy="936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 Box 91"/>
            <p:cNvSpPr txBox="1">
              <a:spLocks noChangeArrowheads="1"/>
            </p:cNvSpPr>
            <p:nvPr/>
          </p:nvSpPr>
          <p:spPr bwMode="auto">
            <a:xfrm>
              <a:off x="1654175" y="1873123"/>
              <a:ext cx="5985934" cy="4364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ko-KR" altLang="en-US" b="1" dirty="0" err="1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중블록</a:t>
              </a:r>
              <a:r>
                <a:rPr lang="ko-KR" altLang="en-US" b="1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 별 </a:t>
              </a:r>
              <a:r>
                <a:rPr lang="ko-KR" altLang="en-US" b="1" dirty="0" err="1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유수율</a:t>
              </a:r>
              <a:r>
                <a:rPr lang="ko-KR" altLang="en-US" b="1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 관리 및 안정적 배</a:t>
              </a:r>
              <a:r>
                <a:rPr lang="en-US" altLang="ko-KR" b="1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·</a:t>
              </a:r>
              <a:r>
                <a:rPr lang="ko-KR" altLang="en-US" b="1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급수 관망 유지관리</a:t>
              </a:r>
              <a:endParaRPr lang="en-US" altLang="ko-KR" b="1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34" name="Picture 92" descr="블릿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95425" y="2023047"/>
              <a:ext cx="153988" cy="153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7" name="그룹 76"/>
          <p:cNvGrpSpPr/>
          <p:nvPr/>
        </p:nvGrpSpPr>
        <p:grpSpPr>
          <a:xfrm>
            <a:off x="6033120" y="4559854"/>
            <a:ext cx="2880320" cy="1313868"/>
            <a:chOff x="6033120" y="4579950"/>
            <a:chExt cx="2880320" cy="1313868"/>
          </a:xfrm>
        </p:grpSpPr>
        <p:sp>
          <p:nvSpPr>
            <p:cNvPr id="60" name="AutoShape 10"/>
            <p:cNvSpPr>
              <a:spLocks noChangeArrowheads="1"/>
            </p:cNvSpPr>
            <p:nvPr/>
          </p:nvSpPr>
          <p:spPr bwMode="auto">
            <a:xfrm>
              <a:off x="6033120" y="4579950"/>
              <a:ext cx="2880320" cy="563562"/>
            </a:xfrm>
            <a:prstGeom prst="flowChartAlternateProcess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1" name="AutoShape 10"/>
            <p:cNvSpPr>
              <a:spLocks noChangeArrowheads="1"/>
            </p:cNvSpPr>
            <p:nvPr/>
          </p:nvSpPr>
          <p:spPr bwMode="auto">
            <a:xfrm>
              <a:off x="6056121" y="4600829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 algn="l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2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온라인</a:t>
              </a:r>
              <a:r>
                <a:rPr lang="ko-KR" altLang="en-US" sz="2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시뮬레이션</a:t>
              </a:r>
            </a:p>
          </p:txBody>
        </p:sp>
        <p:sp>
          <p:nvSpPr>
            <p:cNvPr id="63" name="AutoShape 10"/>
            <p:cNvSpPr>
              <a:spLocks noChangeArrowheads="1"/>
            </p:cNvSpPr>
            <p:nvPr/>
          </p:nvSpPr>
          <p:spPr bwMode="auto">
            <a:xfrm>
              <a:off x="6033120" y="5330256"/>
              <a:ext cx="2880320" cy="563562"/>
            </a:xfrm>
            <a:prstGeom prst="flowChartAlternateProcess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4" name="AutoShape 10"/>
            <p:cNvSpPr>
              <a:spLocks noChangeArrowheads="1"/>
            </p:cNvSpPr>
            <p:nvPr/>
          </p:nvSpPr>
          <p:spPr bwMode="auto">
            <a:xfrm>
              <a:off x="6056121" y="5355099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 algn="l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2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itchFamily="18" charset="-127"/>
                  <a:ea typeface="08서울남산체 EB" pitchFamily="18" charset="-127"/>
                </a:rPr>
                <a:t> </a:t>
              </a:r>
              <a:r>
                <a:rPr lang="ko-KR" alt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상황별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시뮬레이션</a:t>
              </a:r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3782982" y="5133992"/>
            <a:ext cx="2039675" cy="723900"/>
            <a:chOff x="3782982" y="5133992"/>
            <a:chExt cx="2039675" cy="723900"/>
          </a:xfrm>
        </p:grpSpPr>
        <p:sp>
          <p:nvSpPr>
            <p:cNvPr id="68" name="Rectangle 7"/>
            <p:cNvSpPr>
              <a:spLocks noChangeArrowheads="1"/>
            </p:cNvSpPr>
            <p:nvPr/>
          </p:nvSpPr>
          <p:spPr bwMode="auto">
            <a:xfrm>
              <a:off x="3792236" y="5133992"/>
              <a:ext cx="2030421" cy="7239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TopLeft"/>
              <a:lightRig rig="legacyFlat3" dir="t"/>
            </a:scene3d>
            <a:sp3d extrusionH="12673000" prstMaterial="legacyMatte">
              <a:bevelT w="13500" h="13500" prst="angle"/>
              <a:bevelB w="13500" h="13500" prst="angle"/>
              <a:extrusionClr>
                <a:schemeClr val="tx2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defRPr/>
              </a:pPr>
              <a:endParaRPr lang="ko-KR" altLang="en-US" dirty="0"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70" name="Rectangle 104"/>
            <p:cNvSpPr>
              <a:spLocks noChangeArrowheads="1"/>
            </p:cNvSpPr>
            <p:nvPr/>
          </p:nvSpPr>
          <p:spPr bwMode="auto">
            <a:xfrm>
              <a:off x="3782982" y="5133992"/>
              <a:ext cx="2030421" cy="7239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80000">
                  <a:srgbClr val="2D4A8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ko-KR" alt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산돌고딕B" pitchFamily="50" charset="-127"/>
                  <a:ea typeface="산돌고딕B" pitchFamily="50" charset="-127"/>
                </a:rPr>
                <a:t>관망해석</a:t>
              </a:r>
              <a:endParaRPr lang="ko-KR" altLang="en-US" sz="1500" b="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779835" y="3031468"/>
            <a:ext cx="2043680" cy="734174"/>
            <a:chOff x="3779835" y="2980578"/>
            <a:chExt cx="2043680" cy="734174"/>
          </a:xfrm>
        </p:grpSpPr>
        <p:sp>
          <p:nvSpPr>
            <p:cNvPr id="69" name="Rectangle 8"/>
            <p:cNvSpPr>
              <a:spLocks noChangeArrowheads="1"/>
            </p:cNvSpPr>
            <p:nvPr/>
          </p:nvSpPr>
          <p:spPr bwMode="auto">
            <a:xfrm>
              <a:off x="3793094" y="2990852"/>
              <a:ext cx="2030421" cy="723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alpha val="94000"/>
                  </a:schemeClr>
                </a:gs>
                <a:gs pos="80000">
                  <a:srgbClr val="2D4A8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12673000" contourW="12700" prstMaterial="legacyMatte">
              <a:bevelT w="13500" h="13500" prst="angle"/>
              <a:bevelB w="13500" h="13500" prst="angle"/>
              <a:extrusionClr>
                <a:schemeClr val="accent4">
                  <a:lumMod val="60000"/>
                  <a:lumOff val="40000"/>
                </a:schemeClr>
              </a:extrusionClr>
              <a:contourClr>
                <a:schemeClr val="accent4">
                  <a:lumMod val="75000"/>
                </a:schemeClr>
              </a:contourClr>
            </a:sp3d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5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71" name="Rectangle 107"/>
            <p:cNvSpPr>
              <a:spLocks noChangeArrowheads="1"/>
            </p:cNvSpPr>
            <p:nvPr/>
          </p:nvSpPr>
          <p:spPr bwMode="auto">
            <a:xfrm>
              <a:off x="3779835" y="2980578"/>
              <a:ext cx="2030421" cy="723900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ko-KR" alt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산돌고딕B" pitchFamily="50" charset="-127"/>
                  <a:ea typeface="산돌고딕B" pitchFamily="50" charset="-127"/>
                </a:rPr>
                <a:t>블록관리</a:t>
              </a:r>
              <a:endParaRPr lang="ko-KR" altLang="en-US" sz="1500" b="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95282" y="2809853"/>
            <a:ext cx="3248025" cy="3248025"/>
            <a:chOff x="595282" y="2809853"/>
            <a:chExt cx="3248025" cy="3248025"/>
          </a:xfrm>
        </p:grpSpPr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1020732" y="3248003"/>
              <a:ext cx="2400300" cy="2400300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60001"/>
                  </a:srgbClr>
                </a:gs>
                <a:gs pos="50000">
                  <a:srgbClr val="6681A4"/>
                </a:gs>
                <a:gs pos="100000">
                  <a:srgbClr val="FFFFFF">
                    <a:alpha val="60001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595282" y="2809853"/>
              <a:ext cx="3248025" cy="3248025"/>
              <a:chOff x="595282" y="2809853"/>
              <a:chExt cx="3248025" cy="3248025"/>
            </a:xfrm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595282" y="2809853"/>
                <a:ext cx="3248025" cy="3248025"/>
              </a:xfrm>
              <a:prstGeom prst="ellipse">
                <a:avLst/>
              </a:prstGeom>
              <a:gradFill rotWithShape="0">
                <a:gsLst>
                  <a:gs pos="0">
                    <a:srgbClr val="FFFFFF">
                      <a:alpha val="60001"/>
                    </a:srgbClr>
                  </a:gs>
                  <a:gs pos="50000">
                    <a:srgbClr val="6681A4"/>
                  </a:gs>
                  <a:gs pos="100000">
                    <a:srgbClr val="FFFFFF">
                      <a:alpha val="60001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 sz="2400" b="0">
                  <a:latin typeface="Times New Roman" pitchFamily="18" charset="0"/>
                </a:endParaRPr>
              </a:p>
            </p:txBody>
          </p:sp>
          <p:grpSp>
            <p:nvGrpSpPr>
              <p:cNvPr id="48" name="Group 27"/>
              <p:cNvGrpSpPr>
                <a:grpSpLocks/>
              </p:cNvGrpSpPr>
              <p:nvPr/>
            </p:nvGrpSpPr>
            <p:grpSpPr bwMode="auto">
              <a:xfrm>
                <a:off x="1238225" y="3560741"/>
                <a:ext cx="1946275" cy="1865313"/>
                <a:chOff x="-1693" y="825"/>
                <a:chExt cx="1226" cy="1175"/>
              </a:xfrm>
            </p:grpSpPr>
            <p:grpSp>
              <p:nvGrpSpPr>
                <p:cNvPr id="49" name="Group 18"/>
                <p:cNvGrpSpPr>
                  <a:grpSpLocks/>
                </p:cNvGrpSpPr>
                <p:nvPr/>
              </p:nvGrpSpPr>
              <p:grpSpPr bwMode="auto">
                <a:xfrm>
                  <a:off x="-1693" y="825"/>
                  <a:ext cx="1226" cy="1175"/>
                  <a:chOff x="-1693" y="825"/>
                  <a:chExt cx="1226" cy="1175"/>
                </a:xfrm>
              </p:grpSpPr>
              <p:sp>
                <p:nvSpPr>
                  <p:cNvPr id="51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-1650" y="825"/>
                    <a:ext cx="1156" cy="11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6600"/>
                      </a:gs>
                      <a:gs pos="100000">
                        <a:srgbClr val="762F00"/>
                      </a:gs>
                    </a:gsLst>
                    <a:lin ang="5400000" scaled="1"/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b="1" kern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b="1" kern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b="1" kern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b="1" kern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2000" b="1" kern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2000" b="1" kern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2000" b="1" kern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2000" b="1" kern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2000" b="1" kern="12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  <a:cs typeface="+mn-cs"/>
                      </a:defRPr>
                    </a:lvl9pPr>
                  </a:lstStyle>
                  <a:p>
                    <a:pPr algn="ctr">
                      <a:lnSpc>
                        <a:spcPct val="80000"/>
                      </a:lnSpc>
                    </a:pPr>
                    <a:endParaRPr lang="en-US" altLang="ko-KR" sz="2400">
                      <a:solidFill>
                        <a:srgbClr val="FFFFFF"/>
                      </a:solidFill>
                      <a:latin typeface="Times New Roman" pitchFamily="18" charset="0"/>
                      <a:ea typeface="굴림체" pitchFamily="49" charset="-127"/>
                    </a:endParaRPr>
                  </a:p>
                </p:txBody>
              </p:sp>
              <p:pic>
                <p:nvPicPr>
                  <p:cNvPr id="52" name="Picture 75" descr="Untitled-6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-1693" y="845"/>
                    <a:ext cx="1226" cy="11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0" name="WordArt 129"/>
                <p:cNvSpPr>
                  <a:spLocks noChangeAspect="1" noChangeArrowheads="1" noChangeShapeType="1" noTextEdit="1"/>
                </p:cNvSpPr>
                <p:nvPr/>
              </p:nvSpPr>
              <p:spPr bwMode="auto">
                <a:xfrm>
                  <a:off x="-1461" y="1178"/>
                  <a:ext cx="766" cy="453"/>
                </a:xfrm>
                <a:prstGeom prst="rect">
                  <a:avLst/>
                </a:prstGeom>
              </p:spPr>
              <p:txBody>
                <a:bodyPr wrap="none" numCol="1" fromWordArt="1">
                  <a:prstTxWarp prst="textPlain">
                    <a:avLst>
                      <a:gd name="adj" fmla="val 50000"/>
                    </a:avLst>
                  </a:prstTxWarp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400" kern="10" smtClean="0">
                      <a:ln w="3810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  <a:solidFill>
                        <a:srgbClr val="FFFFFF"/>
                      </a:solidFill>
                      <a:effectLst>
                        <a:outerShdw dist="17961" dir="2700000" algn="ctr" rotWithShape="0">
                          <a:srgbClr val="868686"/>
                        </a:outerShdw>
                      </a:effectLst>
                      <a:latin typeface="휴먼모음T"/>
                      <a:ea typeface="휴먼모음T"/>
                    </a:rPr>
                    <a:t>공급관리</a:t>
                  </a:r>
                  <a:endParaRPr lang="en-US" altLang="ko-KR" sz="1400" kern="10" smtClean="0">
                    <a:ln w="381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17961" dir="2700000" algn="ctr" rotWithShape="0">
                        <a:srgbClr val="868686"/>
                      </a:outerShdw>
                    </a:effectLst>
                    <a:latin typeface="휴먼모음T"/>
                    <a:ea typeface="휴먼모음T"/>
                  </a:endParaRPr>
                </a:p>
                <a:p>
                  <a:pPr algn="ctr"/>
                  <a:r>
                    <a:rPr lang="ko-KR" altLang="en-US" sz="1400" kern="10" smtClean="0">
                      <a:ln w="38100">
                        <a:solidFill>
                          <a:srgbClr val="FFFFFF"/>
                        </a:solidFill>
                        <a:round/>
                        <a:headEnd/>
                        <a:tailEnd/>
                      </a:ln>
                      <a:solidFill>
                        <a:srgbClr val="FFFFFF"/>
                      </a:solidFill>
                      <a:effectLst>
                        <a:outerShdw dist="17961" dir="2700000" algn="ctr" rotWithShape="0">
                          <a:srgbClr val="868686"/>
                        </a:outerShdw>
                      </a:effectLst>
                      <a:latin typeface="휴먼모음T"/>
                      <a:ea typeface="휴먼모음T"/>
                    </a:rPr>
                    <a:t>시스템</a:t>
                  </a:r>
                  <a:endParaRPr lang="ko-KR" altLang="en-US" sz="1400" kern="10">
                    <a:ln w="381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17961" dir="2700000" algn="ctr" rotWithShape="0">
                        <a:srgbClr val="868686"/>
                      </a:outerShdw>
                    </a:effectLst>
                    <a:latin typeface="휴먼모음T"/>
                    <a:ea typeface="휴먼모음T"/>
                  </a:endParaRPr>
                </a:p>
              </p:txBody>
            </p:sp>
          </p:grpSp>
        </p:grpSp>
        <p:sp>
          <p:nvSpPr>
            <p:cNvPr id="56" name="WordArt 130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607028" y="4122189"/>
              <a:ext cx="1216025" cy="719138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400" kern="10" smtClean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rPr>
                <a:t>공급관리</a:t>
              </a:r>
              <a:endParaRPr lang="en-US" altLang="ko-KR" sz="1400" kern="10" smtClean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휴먼모음T"/>
                <a:ea typeface="휴먼모음T"/>
              </a:endParaRPr>
            </a:p>
            <a:p>
              <a:pPr algn="ctr"/>
              <a:r>
                <a:rPr lang="ko-KR" altLang="en-US" sz="1400" kern="10" smtClean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rPr>
                <a:t>시스템</a:t>
              </a:r>
              <a:endParaRPr lang="ko-KR" altLang="en-US" sz="1400" kern="1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휴먼모음T"/>
                <a:ea typeface="휴먼모음T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002090" y="3006676"/>
            <a:ext cx="2880000" cy="1273276"/>
            <a:chOff x="6002090" y="3006676"/>
            <a:chExt cx="2880000" cy="127327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6002090" y="3006676"/>
              <a:ext cx="2880000" cy="56520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</p:sp>
        <p:sp>
          <p:nvSpPr>
            <p:cNvPr id="53" name="모서리가 둥근 직사각형 52"/>
            <p:cNvSpPr/>
            <p:nvPr/>
          </p:nvSpPr>
          <p:spPr>
            <a:xfrm>
              <a:off x="6002090" y="3714752"/>
              <a:ext cx="2880000" cy="565200"/>
            </a:xfrm>
            <a:prstGeom prst="roundRect">
              <a:avLst/>
            </a:prstGeom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2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AutoShape 10"/>
            <p:cNvSpPr>
              <a:spLocks noChangeArrowheads="1"/>
            </p:cNvSpPr>
            <p:nvPr/>
          </p:nvSpPr>
          <p:spPr bwMode="auto">
            <a:xfrm>
              <a:off x="6024570" y="3744188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 algn="l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sz="2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itchFamily="18" charset="-127"/>
                  <a:ea typeface="08서울남산체 EB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블록 사고이력 관리</a:t>
              </a:r>
            </a:p>
          </p:txBody>
        </p:sp>
        <p:sp>
          <p:nvSpPr>
            <p:cNvPr id="45" name="AutoShape 10"/>
            <p:cNvSpPr>
              <a:spLocks noChangeArrowheads="1"/>
            </p:cNvSpPr>
            <p:nvPr/>
          </p:nvSpPr>
          <p:spPr bwMode="auto">
            <a:xfrm>
              <a:off x="6024570" y="3029808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lvl="0" algn="l">
                <a:lnSpc>
                  <a:spcPct val="150000"/>
                </a:lnSpc>
                <a:buBlip>
                  <a:blip r:embed="rId6"/>
                </a:buBlip>
              </a:pP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블록정보 관리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46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54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공</a:t>
              </a:r>
              <a:r>
                <a:rPr lang="ko-KR" altLang="en-US" sz="24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급</a:t>
              </a: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관리시스템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55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59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92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2.6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기대효과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sp>
        <p:nvSpPr>
          <p:cNvPr id="42" name="AutoShape 57"/>
          <p:cNvSpPr>
            <a:spLocks noChangeArrowheads="1"/>
          </p:cNvSpPr>
          <p:nvPr/>
        </p:nvSpPr>
        <p:spPr bwMode="auto">
          <a:xfrm rot="5400000" flipV="1">
            <a:off x="1630929" y="3178764"/>
            <a:ext cx="3643337" cy="1714924"/>
          </a:xfrm>
          <a:prstGeom prst="triangle">
            <a:avLst>
              <a:gd name="adj" fmla="val 51159"/>
            </a:avLst>
          </a:prstGeom>
          <a:gradFill>
            <a:gsLst>
              <a:gs pos="1000">
                <a:srgbClr val="FFFF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ko-KR" altLang="en-US"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43" name="AutoShape 49"/>
          <p:cNvSpPr>
            <a:spLocks noChangeArrowheads="1"/>
          </p:cNvSpPr>
          <p:nvPr/>
        </p:nvSpPr>
        <p:spPr bwMode="blackWhite">
          <a:xfrm flipH="1">
            <a:off x="467774" y="3556926"/>
            <a:ext cx="2420904" cy="1150274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공급관리</a:t>
            </a:r>
            <a:endParaRPr lang="en-US" altLang="ko-KR" sz="2800" b="1" i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기대효과</a:t>
            </a:r>
          </a:p>
        </p:txBody>
      </p:sp>
      <p:grpSp>
        <p:nvGrpSpPr>
          <p:cNvPr id="44" name="그룹 34"/>
          <p:cNvGrpSpPr/>
          <p:nvPr/>
        </p:nvGrpSpPr>
        <p:grpSpPr>
          <a:xfrm>
            <a:off x="3873765" y="2204291"/>
            <a:ext cx="1187153" cy="1152128"/>
            <a:chOff x="6934200" y="1017563"/>
            <a:chExt cx="1187153" cy="1152128"/>
          </a:xfrm>
        </p:grpSpPr>
        <p:sp>
          <p:nvSpPr>
            <p:cNvPr id="45" name="타원 44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4200" y="1242140"/>
              <a:ext cx="11810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통합</a:t>
              </a:r>
              <a:endParaRPr lang="en-US" altLang="ko-KR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의사결정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280189" y="3460582"/>
            <a:ext cx="1187153" cy="1152128"/>
            <a:chOff x="6934200" y="1017563"/>
            <a:chExt cx="1187153" cy="1152128"/>
          </a:xfrm>
        </p:grpSpPr>
        <p:sp>
          <p:nvSpPr>
            <p:cNvPr id="51" name="타원 50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34200" y="1364894"/>
              <a:ext cx="118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안정성</a:t>
              </a:r>
            </a:p>
          </p:txBody>
        </p:sp>
      </p:grpSp>
      <p:grpSp>
        <p:nvGrpSpPr>
          <p:cNvPr id="56" name="그룹 53"/>
          <p:cNvGrpSpPr/>
          <p:nvPr/>
        </p:nvGrpSpPr>
        <p:grpSpPr>
          <a:xfrm>
            <a:off x="3873765" y="4705764"/>
            <a:ext cx="1187153" cy="1152128"/>
            <a:chOff x="6934200" y="1017563"/>
            <a:chExt cx="1187153" cy="1152128"/>
          </a:xfrm>
        </p:grpSpPr>
        <p:sp>
          <p:nvSpPr>
            <p:cNvPr id="57" name="타원 56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34200" y="1369056"/>
              <a:ext cx="118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효율성</a:t>
              </a:r>
            </a:p>
          </p:txBody>
        </p:sp>
      </p:grpSp>
      <p:grpSp>
        <p:nvGrpSpPr>
          <p:cNvPr id="61" name="그룹 73"/>
          <p:cNvGrpSpPr/>
          <p:nvPr/>
        </p:nvGrpSpPr>
        <p:grpSpPr>
          <a:xfrm>
            <a:off x="5204934" y="2132283"/>
            <a:ext cx="4102195" cy="1008112"/>
            <a:chOff x="5601072" y="3356992"/>
            <a:chExt cx="3744541" cy="1008112"/>
          </a:xfrm>
        </p:grpSpPr>
        <p:sp>
          <p:nvSpPr>
            <p:cNvPr id="63" name="AutoShape 10"/>
            <p:cNvSpPr>
              <a:spLocks noChangeArrowheads="1"/>
            </p:cNvSpPr>
            <p:nvPr/>
          </p:nvSpPr>
          <p:spPr bwMode="auto">
            <a:xfrm>
              <a:off x="5601072" y="3356992"/>
              <a:ext cx="3744541" cy="1008112"/>
            </a:xfrm>
            <a:prstGeom prst="roundRect">
              <a:avLst>
                <a:gd name="adj" fmla="val 8730"/>
              </a:avLst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4" name="AutoShape 10"/>
            <p:cNvSpPr>
              <a:spLocks noChangeArrowheads="1"/>
            </p:cNvSpPr>
            <p:nvPr/>
          </p:nvSpPr>
          <p:spPr bwMode="auto">
            <a:xfrm>
              <a:off x="5630975" y="3389848"/>
              <a:ext cx="3684735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t" anchorCtr="0" compatLnSpc="1">
              <a:prstTxWarp prst="textNoShape">
                <a:avLst/>
              </a:prstTxWarp>
            </a:bodyPr>
            <a:lstStyle/>
            <a:p>
              <a:pPr marL="180975" lvl="0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개별모니터링 정보 </a:t>
              </a: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+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분석에 의한 의사결정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lvl="0" indent="-180975" algn="l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 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자료 제공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lvl="0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분산된 개별 시스템의 정보 공동 활용</a:t>
              </a:r>
            </a:p>
          </p:txBody>
        </p:sp>
      </p:grpSp>
      <p:grpSp>
        <p:nvGrpSpPr>
          <p:cNvPr id="68" name="그룹 76"/>
          <p:cNvGrpSpPr/>
          <p:nvPr/>
        </p:nvGrpSpPr>
        <p:grpSpPr>
          <a:xfrm>
            <a:off x="5204934" y="4778342"/>
            <a:ext cx="4102195" cy="1008112"/>
            <a:chOff x="5601072" y="3356992"/>
            <a:chExt cx="3744541" cy="1008112"/>
          </a:xfrm>
        </p:grpSpPr>
        <p:sp>
          <p:nvSpPr>
            <p:cNvPr id="69" name="AutoShape 10"/>
            <p:cNvSpPr>
              <a:spLocks noChangeArrowheads="1"/>
            </p:cNvSpPr>
            <p:nvPr/>
          </p:nvSpPr>
          <p:spPr bwMode="auto">
            <a:xfrm>
              <a:off x="5601072" y="3356992"/>
              <a:ext cx="3744541" cy="1008112"/>
            </a:xfrm>
            <a:prstGeom prst="roundRect">
              <a:avLst>
                <a:gd name="adj" fmla="val 8730"/>
              </a:avLst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0" name="AutoShape 10"/>
            <p:cNvSpPr>
              <a:spLocks noChangeArrowheads="1"/>
            </p:cNvSpPr>
            <p:nvPr/>
          </p:nvSpPr>
          <p:spPr bwMode="auto">
            <a:xfrm>
              <a:off x="5630975" y="3389848"/>
              <a:ext cx="3684735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t" anchorCtr="0" compatLnSpc="1">
              <a:prstTxWarp prst="textNoShape">
                <a:avLst/>
              </a:prstTxWarp>
            </a:bodyPr>
            <a:lstStyle/>
            <a:p>
              <a:pPr lvl="0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통합정보시스템에 의한 </a:t>
              </a:r>
              <a:r>
                <a:rPr lang="ko-KR" altLang="en-US" sz="140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분석으로 개별 분석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</a:pP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 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업무 시간 절감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Blip>
                  <a:blip r:embed="rId4"/>
                </a:buBlip>
              </a:pP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비전문가도 정보 분석 가능</a:t>
              </a:r>
            </a:p>
          </p:txBody>
        </p:sp>
      </p:grpSp>
      <p:grpSp>
        <p:nvGrpSpPr>
          <p:cNvPr id="71" name="그룹 79"/>
          <p:cNvGrpSpPr/>
          <p:nvPr/>
        </p:nvGrpSpPr>
        <p:grpSpPr>
          <a:xfrm>
            <a:off x="5192754" y="3429000"/>
            <a:ext cx="4117964" cy="1313567"/>
            <a:chOff x="5876926" y="3140968"/>
            <a:chExt cx="3180657" cy="1313567"/>
          </a:xfrm>
        </p:grpSpPr>
        <p:grpSp>
          <p:nvGrpSpPr>
            <p:cNvPr id="74" name="그룹 62"/>
            <p:cNvGrpSpPr/>
            <p:nvPr/>
          </p:nvGrpSpPr>
          <p:grpSpPr>
            <a:xfrm>
              <a:off x="5889104" y="3140968"/>
              <a:ext cx="3168477" cy="1126232"/>
              <a:chOff x="5601072" y="3356992"/>
              <a:chExt cx="3744541" cy="1126232"/>
            </a:xfrm>
          </p:grpSpPr>
          <p:sp>
            <p:nvSpPr>
              <p:cNvPr id="80" name="AutoShape 10"/>
              <p:cNvSpPr>
                <a:spLocks noChangeArrowheads="1"/>
              </p:cNvSpPr>
              <p:nvPr/>
            </p:nvSpPr>
            <p:spPr bwMode="auto">
              <a:xfrm>
                <a:off x="5601072" y="3356992"/>
                <a:ext cx="3744541" cy="1126232"/>
              </a:xfrm>
              <a:prstGeom prst="roundRect">
                <a:avLst>
                  <a:gd name="adj" fmla="val 8730"/>
                </a:avLst>
              </a:prstGeom>
              <a:gradFill>
                <a:gsLst>
                  <a:gs pos="0">
                    <a:srgbClr val="2E599E"/>
                  </a:gs>
                  <a:gs pos="80000">
                    <a:srgbClr val="2D4A8B"/>
                  </a:gs>
                </a:gsLst>
                <a:lin ang="16200000" scaled="0"/>
              </a:gra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0" tIns="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81" name="AutoShape 10"/>
              <p:cNvSpPr>
                <a:spLocks noChangeArrowheads="1"/>
              </p:cNvSpPr>
              <p:nvPr/>
            </p:nvSpPr>
            <p:spPr bwMode="auto">
              <a:xfrm>
                <a:off x="5630975" y="3389848"/>
                <a:ext cx="3684735" cy="399192"/>
              </a:xfrm>
              <a:prstGeom prst="flowChartAlternateProcess">
                <a:avLst/>
              </a:prstGeom>
              <a:gradFill>
                <a:gsLst>
                  <a:gs pos="52000">
                    <a:schemeClr val="bg1">
                      <a:alpha val="0"/>
                    </a:schemeClr>
                  </a:gs>
                  <a:gs pos="100000">
                    <a:schemeClr val="bg1">
                      <a:alpha val="69000"/>
                    </a:schemeClr>
                  </a:gs>
                </a:gsLst>
                <a:lin ang="16200000" scaled="0"/>
              </a:gradFill>
              <a:ln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0" tIns="0" rIns="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l">
                  <a:buBlip>
                    <a:blip r:embed="rId4"/>
                  </a:buBlip>
                </a:pPr>
                <a:endPara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5876926" y="3284984"/>
              <a:ext cx="31806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 algn="l">
                <a:buBlip>
                  <a:blip r:embed="rId4"/>
                </a:buBlip>
              </a:pPr>
              <a:r>
                <a:rPr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중블록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및 급수구역 내 압력</a:t>
              </a: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유속</a:t>
              </a: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,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수질 등의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 algn="l"/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안정적 공급체계 확인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 algn="l">
                <a:buBlip>
                  <a:blip r:embed="rId4"/>
                </a:buBlip>
              </a:pPr>
              <a:r>
                <a:rPr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중블록별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평가에 의한 보수 우선순위 산정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 algn="l"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시나리오 별 시뮬레이션에 의한 비상대책 수립</a:t>
              </a:r>
            </a:p>
            <a:p>
              <a:pPr algn="l"/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46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7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공</a:t>
              </a:r>
              <a:r>
                <a:rPr lang="ko-KR" altLang="en-US" sz="24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급</a:t>
              </a: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관리시스템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54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9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92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3.1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시스템 목</a:t>
              </a:r>
              <a:r>
                <a:rPr lang="ko-KR" altLang="en-US" dirty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적</a:t>
              </a:r>
            </a:p>
          </p:txBody>
        </p:sp>
      </p:grpSp>
      <p:sp>
        <p:nvSpPr>
          <p:cNvPr id="160" name="슬라이드 번호 개체 틀 15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  <p:grpSp>
        <p:nvGrpSpPr>
          <p:cNvPr id="161" name="그룹 160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164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78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원격감시시스템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79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5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51" name="그룹 250"/>
          <p:cNvGrpSpPr/>
          <p:nvPr/>
        </p:nvGrpSpPr>
        <p:grpSpPr>
          <a:xfrm>
            <a:off x="6033120" y="4559854"/>
            <a:ext cx="2880320" cy="1313868"/>
            <a:chOff x="6033120" y="4579950"/>
            <a:chExt cx="2880320" cy="1313868"/>
          </a:xfrm>
        </p:grpSpPr>
        <p:sp>
          <p:nvSpPr>
            <p:cNvPr id="252" name="AutoShape 10"/>
            <p:cNvSpPr>
              <a:spLocks noChangeArrowheads="1"/>
            </p:cNvSpPr>
            <p:nvPr/>
          </p:nvSpPr>
          <p:spPr bwMode="auto">
            <a:xfrm>
              <a:off x="6033120" y="4579950"/>
              <a:ext cx="2880320" cy="563562"/>
            </a:xfrm>
            <a:prstGeom prst="flowChartAlternateProcess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53" name="AutoShape 10"/>
            <p:cNvSpPr>
              <a:spLocks noChangeArrowheads="1"/>
            </p:cNvSpPr>
            <p:nvPr/>
          </p:nvSpPr>
          <p:spPr bwMode="auto">
            <a:xfrm>
              <a:off x="6056121" y="4600829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정수센터 공정감시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54" name="AutoShape 10"/>
            <p:cNvSpPr>
              <a:spLocks noChangeArrowheads="1"/>
            </p:cNvSpPr>
            <p:nvPr/>
          </p:nvSpPr>
          <p:spPr bwMode="auto">
            <a:xfrm>
              <a:off x="6033120" y="5330256"/>
              <a:ext cx="2880320" cy="563562"/>
            </a:xfrm>
            <a:prstGeom prst="flowChartAlternateProcess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55" name="AutoShape 10"/>
            <p:cNvSpPr>
              <a:spLocks noChangeArrowheads="1"/>
            </p:cNvSpPr>
            <p:nvPr/>
          </p:nvSpPr>
          <p:spPr bwMode="auto">
            <a:xfrm>
              <a:off x="6056121" y="5355099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l">
                <a:lnSpc>
                  <a:spcPct val="150000"/>
                </a:lnSpc>
                <a:buBlip>
                  <a:blip r:embed="rId4"/>
                </a:buBlip>
              </a:pPr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배수지</a:t>
              </a:r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</a:t>
              </a:r>
              <a:r>
                <a:rPr lang="ko-KR" alt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가압장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운영감시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56" name="그룹 255"/>
          <p:cNvGrpSpPr/>
          <p:nvPr/>
        </p:nvGrpSpPr>
        <p:grpSpPr>
          <a:xfrm>
            <a:off x="3782982" y="5133992"/>
            <a:ext cx="2039675" cy="723900"/>
            <a:chOff x="3782982" y="5133992"/>
            <a:chExt cx="2039675" cy="723900"/>
          </a:xfrm>
        </p:grpSpPr>
        <p:sp>
          <p:nvSpPr>
            <p:cNvPr id="257" name="Rectangle 7"/>
            <p:cNvSpPr>
              <a:spLocks noChangeArrowheads="1"/>
            </p:cNvSpPr>
            <p:nvPr/>
          </p:nvSpPr>
          <p:spPr bwMode="auto">
            <a:xfrm>
              <a:off x="3792236" y="5133992"/>
              <a:ext cx="2030421" cy="7239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TopLeft"/>
              <a:lightRig rig="legacyFlat3" dir="t"/>
            </a:scene3d>
            <a:sp3d extrusionH="12673000" prstMaterial="legacyMatte">
              <a:bevelT w="13500" h="13500" prst="angle"/>
              <a:bevelB w="13500" h="13500" prst="angle"/>
              <a:extrusionClr>
                <a:schemeClr val="tx2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defRPr/>
              </a:pPr>
              <a:endParaRPr lang="ko-KR" altLang="en-US" dirty="0"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258" name="Rectangle 104"/>
            <p:cNvSpPr>
              <a:spLocks noChangeArrowheads="1"/>
            </p:cNvSpPr>
            <p:nvPr/>
          </p:nvSpPr>
          <p:spPr bwMode="auto">
            <a:xfrm>
              <a:off x="3782982" y="5133992"/>
              <a:ext cx="2030421" cy="7239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80000">
                  <a:srgbClr val="2D4A8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ko-KR" alt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산돌고딕B" pitchFamily="50" charset="-127"/>
                  <a:ea typeface="산돌고딕B" pitchFamily="50" charset="-127"/>
                </a:rPr>
                <a:t>공정감시</a:t>
              </a:r>
              <a:endParaRPr lang="ko-KR" altLang="en-US" sz="1500" b="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3779835" y="3031468"/>
            <a:ext cx="2043680" cy="734174"/>
            <a:chOff x="3779835" y="2980578"/>
            <a:chExt cx="2043680" cy="734174"/>
          </a:xfrm>
        </p:grpSpPr>
        <p:sp>
          <p:nvSpPr>
            <p:cNvPr id="260" name="Rectangle 8"/>
            <p:cNvSpPr>
              <a:spLocks noChangeArrowheads="1"/>
            </p:cNvSpPr>
            <p:nvPr/>
          </p:nvSpPr>
          <p:spPr bwMode="auto">
            <a:xfrm>
              <a:off x="3793094" y="2990852"/>
              <a:ext cx="2030421" cy="723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alpha val="94000"/>
                  </a:schemeClr>
                </a:gs>
                <a:gs pos="80000">
                  <a:srgbClr val="2D4A8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12673000" contourW="12700" prstMaterial="legacyMatte">
              <a:bevelT w="13500" h="13500" prst="angle"/>
              <a:bevelB w="13500" h="13500" prst="angle"/>
              <a:extrusionClr>
                <a:schemeClr val="accent4">
                  <a:lumMod val="60000"/>
                  <a:lumOff val="40000"/>
                </a:schemeClr>
              </a:extrusionClr>
              <a:contourClr>
                <a:schemeClr val="accent4">
                  <a:lumMod val="75000"/>
                </a:schemeClr>
              </a:contourClr>
            </a:sp3d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5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261" name="Rectangle 107"/>
            <p:cNvSpPr>
              <a:spLocks noChangeArrowheads="1"/>
            </p:cNvSpPr>
            <p:nvPr/>
          </p:nvSpPr>
          <p:spPr bwMode="auto">
            <a:xfrm>
              <a:off x="3779835" y="2980578"/>
              <a:ext cx="2030421" cy="723900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ko-KR" alt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산돌고딕B" pitchFamily="50" charset="-127"/>
                  <a:ea typeface="산돌고딕B" pitchFamily="50" charset="-127"/>
                </a:rPr>
                <a:t>중앙감시</a:t>
              </a:r>
              <a:endParaRPr lang="ko-KR" altLang="en-US" sz="1500" b="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5282" y="2809853"/>
            <a:ext cx="3248025" cy="3248025"/>
            <a:chOff x="595282" y="2809853"/>
            <a:chExt cx="3248025" cy="3248025"/>
          </a:xfrm>
        </p:grpSpPr>
        <p:sp>
          <p:nvSpPr>
            <p:cNvPr id="262" name="Oval 6"/>
            <p:cNvSpPr>
              <a:spLocks noChangeArrowheads="1"/>
            </p:cNvSpPr>
            <p:nvPr/>
          </p:nvSpPr>
          <p:spPr bwMode="auto">
            <a:xfrm>
              <a:off x="1020732" y="3248003"/>
              <a:ext cx="2400300" cy="2400300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60001"/>
                  </a:srgbClr>
                </a:gs>
                <a:gs pos="50000">
                  <a:srgbClr val="6681A4"/>
                </a:gs>
                <a:gs pos="100000">
                  <a:srgbClr val="FFFFFF">
                    <a:alpha val="60001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/>
            </a:p>
          </p:txBody>
        </p:sp>
        <p:sp>
          <p:nvSpPr>
            <p:cNvPr id="264" name="Oval 5"/>
            <p:cNvSpPr>
              <a:spLocks noChangeArrowheads="1"/>
            </p:cNvSpPr>
            <p:nvPr/>
          </p:nvSpPr>
          <p:spPr bwMode="auto">
            <a:xfrm>
              <a:off x="595282" y="2809853"/>
              <a:ext cx="3248025" cy="3248025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60001"/>
                  </a:srgbClr>
                </a:gs>
                <a:gs pos="50000">
                  <a:srgbClr val="6681A4"/>
                </a:gs>
                <a:gs pos="100000">
                  <a:srgbClr val="FFFFFF">
                    <a:alpha val="60001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400" b="0">
                <a:latin typeface="Times New Roman" pitchFamily="18" charset="0"/>
              </a:endParaRPr>
            </a:p>
          </p:txBody>
        </p:sp>
        <p:grpSp>
          <p:nvGrpSpPr>
            <p:cNvPr id="266" name="Group 18"/>
            <p:cNvGrpSpPr>
              <a:grpSpLocks/>
            </p:cNvGrpSpPr>
            <p:nvPr/>
          </p:nvGrpSpPr>
          <p:grpSpPr bwMode="auto">
            <a:xfrm>
              <a:off x="1238225" y="3560741"/>
              <a:ext cx="1946275" cy="1865313"/>
              <a:chOff x="-1693" y="825"/>
              <a:chExt cx="1226" cy="1175"/>
            </a:xfrm>
          </p:grpSpPr>
          <p:sp>
            <p:nvSpPr>
              <p:cNvPr id="269" name="Oval 13"/>
              <p:cNvSpPr>
                <a:spLocks noChangeArrowheads="1"/>
              </p:cNvSpPr>
              <p:nvPr/>
            </p:nvSpPr>
            <p:spPr bwMode="auto">
              <a:xfrm>
                <a:off x="-1650" y="825"/>
                <a:ext cx="1156" cy="1156"/>
              </a:xfrm>
              <a:prstGeom prst="ellipse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762F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>
                  <a:lnSpc>
                    <a:spcPct val="80000"/>
                  </a:lnSpc>
                </a:pPr>
                <a:endParaRPr lang="en-US" altLang="ko-KR" sz="2400">
                  <a:solidFill>
                    <a:srgbClr val="FFFFFF"/>
                  </a:solidFill>
                  <a:latin typeface="Times New Roman" pitchFamily="18" charset="0"/>
                  <a:ea typeface="굴림체" pitchFamily="49" charset="-127"/>
                </a:endParaRPr>
              </a:p>
            </p:txBody>
          </p:sp>
          <p:pic>
            <p:nvPicPr>
              <p:cNvPr id="270" name="Picture 75" descr="Untitled-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-1693" y="845"/>
                <a:ext cx="1226" cy="1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67" name="WordArt 129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606525" y="4121129"/>
              <a:ext cx="1216025" cy="719138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400" kern="10" smtClean="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17961" dir="2700000" algn="ctr" rotWithShape="0">
                      <a:srgbClr val="868686"/>
                    </a:outerShdw>
                  </a:effectLst>
                  <a:latin typeface="휴먼모음T"/>
                  <a:ea typeface="휴먼모음T"/>
                </a:rPr>
                <a:t>원</a:t>
              </a:r>
              <a:r>
                <a:rPr lang="ko-KR" altLang="en-US" sz="1400" kern="1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17961" dir="2700000" algn="ctr" rotWithShape="0">
                      <a:srgbClr val="868686"/>
                    </a:outerShdw>
                  </a:effectLst>
                  <a:latin typeface="휴먼모음T"/>
                  <a:ea typeface="휴먼모음T"/>
                </a:rPr>
                <a:t>격</a:t>
              </a:r>
              <a:r>
                <a:rPr lang="ko-KR" altLang="en-US" sz="1400" kern="10" smtClean="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17961" dir="2700000" algn="ctr" rotWithShape="0">
                      <a:srgbClr val="868686"/>
                    </a:outerShdw>
                  </a:effectLst>
                  <a:latin typeface="휴먼모음T"/>
                  <a:ea typeface="휴먼모음T"/>
                </a:rPr>
                <a:t>감시</a:t>
              </a:r>
              <a:endParaRPr lang="en-US" altLang="ko-KR" sz="1400" kern="10" dirty="0" smtClean="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17961" dir="2700000" algn="ctr" rotWithShape="0">
                    <a:srgbClr val="868686"/>
                  </a:outerShdw>
                </a:effectLst>
                <a:latin typeface="휴먼모음T"/>
                <a:ea typeface="휴먼모음T"/>
              </a:endParaRPr>
            </a:p>
            <a:p>
              <a:pPr algn="ctr"/>
              <a:r>
                <a:rPr lang="ko-KR" altLang="en-US" sz="1400" kern="10" dirty="0" smtClean="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17961" dir="2700000" algn="ctr" rotWithShape="0">
                      <a:srgbClr val="868686"/>
                    </a:outerShdw>
                  </a:effectLst>
                  <a:latin typeface="휴먼모음T"/>
                  <a:ea typeface="휴먼모음T"/>
                </a:rPr>
                <a:t>시스템</a:t>
              </a:r>
              <a:endParaRPr lang="ko-KR" altLang="en-US" sz="1400" kern="10" dirty="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17961" dir="2700000" algn="ctr" rotWithShape="0">
                    <a:srgbClr val="868686"/>
                  </a:outerShdw>
                </a:effectLst>
                <a:latin typeface="휴먼모음T"/>
                <a:ea typeface="휴먼모음T"/>
              </a:endParaRPr>
            </a:p>
          </p:txBody>
        </p:sp>
        <p:sp>
          <p:nvSpPr>
            <p:cNvPr id="268" name="WordArt 130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607028" y="4121129"/>
              <a:ext cx="1216025" cy="719138"/>
            </a:xfrm>
            <a:prstGeom prst="rect">
              <a:avLst/>
            </a:prstGeom>
          </p:spPr>
          <p:txBody>
            <a:bodyPr wrap="none" numCol="1" fromWordArt="1">
              <a:prstTxWarp prst="textPlain">
                <a:avLst>
                  <a:gd name="adj" fmla="val 50000"/>
                </a:avLst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400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rPr>
                <a:t>원</a:t>
              </a:r>
              <a:r>
                <a:rPr lang="ko-KR" altLang="en-US" sz="1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rPr>
                <a:t>격</a:t>
              </a:r>
              <a:r>
                <a:rPr lang="ko-KR" altLang="en-US" sz="1400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rPr>
                <a:t>감시</a:t>
              </a:r>
              <a:endParaRPr lang="en-US" altLang="ko-KR" sz="1400" kern="10" dirty="0" smtClean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휴먼모음T"/>
                <a:ea typeface="휴먼모음T"/>
              </a:endParaRPr>
            </a:p>
            <a:p>
              <a:pPr algn="ctr"/>
              <a:r>
                <a:rPr lang="ko-KR" altLang="en-US" sz="1400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rPr>
                <a:t>시스템</a:t>
              </a:r>
              <a:endParaRPr lang="ko-KR" altLang="en-US" sz="1400" kern="10" dirty="0">
                <a:ln w="9525">
                  <a:noFill/>
                  <a:round/>
                  <a:headEnd/>
                  <a:tailEnd/>
                </a:ln>
                <a:solidFill>
                  <a:srgbClr val="000000"/>
                </a:solidFill>
                <a:latin typeface="휴먼모음T"/>
                <a:ea typeface="휴먼모음T"/>
              </a:endParaRPr>
            </a:p>
          </p:txBody>
        </p:sp>
      </p:grpSp>
      <p:sp>
        <p:nvSpPr>
          <p:cNvPr id="271" name="모서리가 둥근 직사각형 270"/>
          <p:cNvSpPr/>
          <p:nvPr/>
        </p:nvSpPr>
        <p:spPr>
          <a:xfrm>
            <a:off x="6002090" y="3006676"/>
            <a:ext cx="2880000" cy="565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sp>
      <p:sp>
        <p:nvSpPr>
          <p:cNvPr id="272" name="모서리가 둥근 직사각형 271"/>
          <p:cNvSpPr/>
          <p:nvPr/>
        </p:nvSpPr>
        <p:spPr>
          <a:xfrm>
            <a:off x="6002090" y="3714752"/>
            <a:ext cx="2880000" cy="565200"/>
          </a:xfrm>
          <a:prstGeom prst="round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1250264"/>
              <a:satOff val="-16880"/>
              <a:lumOff val="-2745"/>
              <a:alphaOff val="0"/>
            </a:schemeClr>
          </a:fillRef>
          <a:effectRef idx="2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273" name="AutoShape 10"/>
          <p:cNvSpPr>
            <a:spLocks noChangeArrowheads="1"/>
          </p:cNvSpPr>
          <p:nvPr/>
        </p:nvSpPr>
        <p:spPr bwMode="auto">
          <a:xfrm>
            <a:off x="6024570" y="3744188"/>
            <a:ext cx="2834317" cy="399192"/>
          </a:xfrm>
          <a:prstGeom prst="flowChartAlternateProcess">
            <a:avLst/>
          </a:prstGeom>
          <a:gradFill>
            <a:gsLst>
              <a:gs pos="52000">
                <a:schemeClr val="bg1">
                  <a:alpha val="0"/>
                </a:schemeClr>
              </a:gs>
              <a:gs pos="100000">
                <a:schemeClr val="bg1">
                  <a:alpha val="69000"/>
                </a:schemeClr>
              </a:gs>
            </a:gsLst>
            <a:lin ang="16200000" scaled="0"/>
          </a:gra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0" tIns="0" rIns="0" bIns="45720" numCol="1" anchor="ctr" anchorCtr="0" compatLnSpc="1">
            <a:prstTxWarp prst="textNoShape">
              <a:avLst/>
            </a:prstTxWarp>
          </a:bodyPr>
          <a:lstStyle/>
          <a:p>
            <a:pPr lvl="0" algn="l">
              <a:lnSpc>
                <a:spcPct val="150000"/>
              </a:lnSpc>
              <a:buBlip>
                <a:blip r:embed="rId4"/>
              </a:buBlip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수계별</a:t>
            </a: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주요항목 감시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4" name="AutoShape 10"/>
          <p:cNvSpPr>
            <a:spLocks noChangeArrowheads="1"/>
          </p:cNvSpPr>
          <p:nvPr/>
        </p:nvSpPr>
        <p:spPr bwMode="auto">
          <a:xfrm>
            <a:off x="6024570" y="3029808"/>
            <a:ext cx="2834317" cy="399192"/>
          </a:xfrm>
          <a:prstGeom prst="flowChartAlternateProcess">
            <a:avLst/>
          </a:prstGeom>
          <a:gradFill>
            <a:gsLst>
              <a:gs pos="52000">
                <a:schemeClr val="bg1">
                  <a:alpha val="0"/>
                </a:schemeClr>
              </a:gs>
              <a:gs pos="100000">
                <a:schemeClr val="bg1">
                  <a:alpha val="69000"/>
                </a:schemeClr>
              </a:gs>
            </a:gsLst>
            <a:lin ang="16200000" scaled="0"/>
          </a:gra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0" tIns="0" rIns="0" bIns="45720" numCol="1" anchor="ctr" anchorCtr="0" compatLnSpc="1">
            <a:prstTxWarp prst="textNoShape">
              <a:avLst/>
            </a:prstTxWarp>
          </a:bodyPr>
          <a:lstStyle/>
          <a:p>
            <a:pPr lvl="0" algn="l">
              <a:lnSpc>
                <a:spcPct val="150000"/>
              </a:lnSpc>
              <a:buBlip>
                <a:blip r:embed="rId4"/>
              </a:buBlip>
            </a:pP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전체 계통 감시</a:t>
            </a:r>
          </a:p>
        </p:txBody>
      </p:sp>
      <p:grpSp>
        <p:nvGrpSpPr>
          <p:cNvPr id="275" name="그룹 55"/>
          <p:cNvGrpSpPr/>
          <p:nvPr/>
        </p:nvGrpSpPr>
        <p:grpSpPr>
          <a:xfrm>
            <a:off x="966788" y="1700783"/>
            <a:ext cx="7210425" cy="792113"/>
            <a:chOff x="966788" y="1628775"/>
            <a:chExt cx="7210425" cy="936129"/>
          </a:xfrm>
        </p:grpSpPr>
        <p:pic>
          <p:nvPicPr>
            <p:cNvPr id="276" name="Picture 87" descr="오렌지판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66788" y="1628775"/>
              <a:ext cx="7210425" cy="936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" name="Text Box 91"/>
            <p:cNvSpPr txBox="1">
              <a:spLocks noChangeArrowheads="1"/>
            </p:cNvSpPr>
            <p:nvPr/>
          </p:nvSpPr>
          <p:spPr bwMode="auto">
            <a:xfrm>
              <a:off x="2103408" y="1873123"/>
              <a:ext cx="5835252" cy="4364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정수센터 및 수도사업소의 운영상황 이중감시 체계 구축</a:t>
              </a:r>
              <a:endParaRPr lang="en-US" altLang="ko-KR" b="1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278" name="Picture 92" descr="블릿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54064" y="2040500"/>
              <a:ext cx="153988" cy="153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5162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4" name="Picture 3" descr="두줄"/>
            <p:cNvPicPr>
              <a:picLocks noChangeAspect="1" noChangeArrowheads="1"/>
            </p:cNvPicPr>
            <p:nvPr/>
          </p:nvPicPr>
          <p:blipFill>
            <a:blip r:embed="rId2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3.5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주요 기능 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–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계통도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(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전체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)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988840"/>
            <a:ext cx="8507388" cy="338437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12" name="그룹 11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13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4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원격감시시스템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5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 descr="X:\2015 아리수통합정보시스템 고도화\06. 기타 작업문서\원격감시 고도화 화면캡쳐_20160112\전체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6537" y="1988840"/>
            <a:ext cx="850738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90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4" name="Picture 3" descr="두줄"/>
            <p:cNvPicPr>
              <a:picLocks noChangeAspect="1" noChangeArrowheads="1"/>
            </p:cNvPicPr>
            <p:nvPr/>
          </p:nvPicPr>
          <p:blipFill>
            <a:blip r:embed="rId2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3.5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주요 기능 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–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계통도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(</a:t>
              </a:r>
              <a:r>
                <a:rPr lang="ko-KR" altLang="en-US" dirty="0" err="1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수계별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)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13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4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원격감시시스템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5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 descr="X:\2015 아리수통합정보시스템 고도화\06. 기타 작업문서\원격감시 고도화 화면캡쳐_20160112\강북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6536" y="1988840"/>
            <a:ext cx="850738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8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3.6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기대효과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42" name="AutoShape 57"/>
          <p:cNvSpPr>
            <a:spLocks noChangeArrowheads="1"/>
          </p:cNvSpPr>
          <p:nvPr/>
        </p:nvSpPr>
        <p:spPr bwMode="auto">
          <a:xfrm rot="5400000" flipV="1">
            <a:off x="1630929" y="3178764"/>
            <a:ext cx="3643337" cy="1714924"/>
          </a:xfrm>
          <a:prstGeom prst="triangle">
            <a:avLst>
              <a:gd name="adj" fmla="val 51159"/>
            </a:avLst>
          </a:prstGeom>
          <a:gradFill>
            <a:gsLst>
              <a:gs pos="1000">
                <a:srgbClr val="FFFF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ko-KR" altLang="en-US"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43" name="AutoShape 49"/>
          <p:cNvSpPr>
            <a:spLocks noChangeArrowheads="1"/>
          </p:cNvSpPr>
          <p:nvPr/>
        </p:nvSpPr>
        <p:spPr bwMode="blackWhite">
          <a:xfrm flipH="1">
            <a:off x="467774" y="3556926"/>
            <a:ext cx="2420904" cy="1150274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원격감시</a:t>
            </a:r>
            <a:endParaRPr lang="en-US" altLang="ko-KR" sz="2800" b="1" i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기대효과</a:t>
            </a:r>
          </a:p>
        </p:txBody>
      </p:sp>
      <p:grpSp>
        <p:nvGrpSpPr>
          <p:cNvPr id="4" name="그룹 34"/>
          <p:cNvGrpSpPr/>
          <p:nvPr/>
        </p:nvGrpSpPr>
        <p:grpSpPr>
          <a:xfrm>
            <a:off x="3873765" y="2204291"/>
            <a:ext cx="1187153" cy="1152128"/>
            <a:chOff x="6934200" y="1017563"/>
            <a:chExt cx="1187153" cy="1152128"/>
          </a:xfrm>
        </p:grpSpPr>
        <p:sp>
          <p:nvSpPr>
            <p:cNvPr id="45" name="타원 44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4200" y="1372874"/>
              <a:ext cx="118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통합관리</a:t>
              </a:r>
              <a:endParaRPr lang="ko-KR" alt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3280189" y="3460582"/>
            <a:ext cx="1187153" cy="1152128"/>
            <a:chOff x="6934200" y="1017563"/>
            <a:chExt cx="1187153" cy="1152128"/>
          </a:xfrm>
        </p:grpSpPr>
        <p:sp>
          <p:nvSpPr>
            <p:cNvPr id="51" name="타원 50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34200" y="1271733"/>
              <a:ext cx="11810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시스템</a:t>
              </a:r>
              <a:endParaRPr lang="en-US" altLang="ko-KR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표준화</a:t>
              </a:r>
            </a:p>
          </p:txBody>
        </p:sp>
      </p:grpSp>
      <p:grpSp>
        <p:nvGrpSpPr>
          <p:cNvPr id="6" name="그룹 53"/>
          <p:cNvGrpSpPr/>
          <p:nvPr/>
        </p:nvGrpSpPr>
        <p:grpSpPr>
          <a:xfrm>
            <a:off x="3873765" y="4705764"/>
            <a:ext cx="1187153" cy="1152128"/>
            <a:chOff x="6934200" y="1017563"/>
            <a:chExt cx="1187153" cy="1152128"/>
          </a:xfrm>
        </p:grpSpPr>
        <p:sp>
          <p:nvSpPr>
            <p:cNvPr id="57" name="타원 56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34200" y="1369056"/>
              <a:ext cx="118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유지관리</a:t>
              </a:r>
            </a:p>
          </p:txBody>
        </p:sp>
      </p:grpSp>
      <p:grpSp>
        <p:nvGrpSpPr>
          <p:cNvPr id="7" name="그룹 73"/>
          <p:cNvGrpSpPr/>
          <p:nvPr/>
        </p:nvGrpSpPr>
        <p:grpSpPr>
          <a:xfrm>
            <a:off x="5204934" y="2132283"/>
            <a:ext cx="4102195" cy="1008112"/>
            <a:chOff x="5601072" y="3356992"/>
            <a:chExt cx="3744541" cy="1008112"/>
          </a:xfrm>
        </p:grpSpPr>
        <p:sp>
          <p:nvSpPr>
            <p:cNvPr id="63" name="AutoShape 10"/>
            <p:cNvSpPr>
              <a:spLocks noChangeArrowheads="1"/>
            </p:cNvSpPr>
            <p:nvPr/>
          </p:nvSpPr>
          <p:spPr bwMode="auto">
            <a:xfrm>
              <a:off x="5601072" y="3356992"/>
              <a:ext cx="3744541" cy="1008112"/>
            </a:xfrm>
            <a:prstGeom prst="roundRect">
              <a:avLst>
                <a:gd name="adj" fmla="val 8730"/>
              </a:avLst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4" name="AutoShape 10"/>
            <p:cNvSpPr>
              <a:spLocks noChangeArrowheads="1"/>
            </p:cNvSpPr>
            <p:nvPr/>
          </p:nvSpPr>
          <p:spPr bwMode="auto">
            <a:xfrm>
              <a:off x="5630975" y="3389848"/>
              <a:ext cx="3684735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t" anchorCtr="0" compatLnSpc="1">
              <a:prstTxWarp prst="textNoShape">
                <a:avLst/>
              </a:prstTxWarp>
            </a:bodyPr>
            <a:lstStyle/>
            <a:p>
              <a:pPr marL="180975" lvl="0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개별관리체계에서 통합관리체계로의 전환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lvl="0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전체 시설물에 대한 통합의사 결정체계 수립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lvl="0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시설의 상호 연계성을 고려한 운영 효율화</a:t>
              </a:r>
            </a:p>
          </p:txBody>
        </p:sp>
      </p:grpSp>
      <p:grpSp>
        <p:nvGrpSpPr>
          <p:cNvPr id="8" name="그룹 76"/>
          <p:cNvGrpSpPr/>
          <p:nvPr/>
        </p:nvGrpSpPr>
        <p:grpSpPr>
          <a:xfrm>
            <a:off x="5204934" y="4778342"/>
            <a:ext cx="4102195" cy="1008112"/>
            <a:chOff x="5601072" y="3356992"/>
            <a:chExt cx="3744541" cy="1008112"/>
          </a:xfrm>
        </p:grpSpPr>
        <p:sp>
          <p:nvSpPr>
            <p:cNvPr id="69" name="AutoShape 10"/>
            <p:cNvSpPr>
              <a:spLocks noChangeArrowheads="1"/>
            </p:cNvSpPr>
            <p:nvPr/>
          </p:nvSpPr>
          <p:spPr bwMode="auto">
            <a:xfrm>
              <a:off x="5601072" y="3356992"/>
              <a:ext cx="3744541" cy="1008112"/>
            </a:xfrm>
            <a:prstGeom prst="roundRect">
              <a:avLst>
                <a:gd name="adj" fmla="val 8730"/>
              </a:avLst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0" name="AutoShape 10"/>
            <p:cNvSpPr>
              <a:spLocks noChangeArrowheads="1"/>
            </p:cNvSpPr>
            <p:nvPr/>
          </p:nvSpPr>
          <p:spPr bwMode="auto">
            <a:xfrm>
              <a:off x="5630975" y="3389848"/>
              <a:ext cx="3684735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t" anchorCtr="0" compatLnSpc="1">
              <a:prstTxWarp prst="textNoShape">
                <a:avLst/>
              </a:prstTxWarp>
            </a:bodyPr>
            <a:lstStyle/>
            <a:p>
              <a:pPr lvl="0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각 사업소 시설의 전체 운영현황을  통합 감시함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  </a:t>
              </a:r>
              <a:r>
                <a:rPr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으로써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운전성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향상 및 유지관리 강화</a:t>
              </a:r>
            </a:p>
            <a:p>
              <a:pPr lvl="0" algn="l">
                <a:lnSpc>
                  <a:spcPct val="150000"/>
                </a:lnSpc>
                <a:buBlip>
                  <a:blip r:embed="rId4"/>
                </a:buBlip>
              </a:pP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유지관리 강화로 인한 시설물의 사고 예방</a:t>
              </a:r>
            </a:p>
          </p:txBody>
        </p:sp>
      </p:grpSp>
      <p:grpSp>
        <p:nvGrpSpPr>
          <p:cNvPr id="9" name="그룹 79"/>
          <p:cNvGrpSpPr/>
          <p:nvPr/>
        </p:nvGrpSpPr>
        <p:grpSpPr>
          <a:xfrm>
            <a:off x="5192754" y="3429000"/>
            <a:ext cx="4117963" cy="1779598"/>
            <a:chOff x="5876925" y="3140968"/>
            <a:chExt cx="3180656" cy="1779598"/>
          </a:xfrm>
        </p:grpSpPr>
        <p:grpSp>
          <p:nvGrpSpPr>
            <p:cNvPr id="12" name="그룹 62"/>
            <p:cNvGrpSpPr/>
            <p:nvPr/>
          </p:nvGrpSpPr>
          <p:grpSpPr>
            <a:xfrm>
              <a:off x="5889104" y="3140968"/>
              <a:ext cx="3168477" cy="1126232"/>
              <a:chOff x="5601072" y="3356992"/>
              <a:chExt cx="3744541" cy="1126232"/>
            </a:xfrm>
          </p:grpSpPr>
          <p:sp>
            <p:nvSpPr>
              <p:cNvPr id="80" name="AutoShape 10"/>
              <p:cNvSpPr>
                <a:spLocks noChangeArrowheads="1"/>
              </p:cNvSpPr>
              <p:nvPr/>
            </p:nvSpPr>
            <p:spPr bwMode="auto">
              <a:xfrm>
                <a:off x="5601072" y="3356992"/>
                <a:ext cx="3744541" cy="1126232"/>
              </a:xfrm>
              <a:prstGeom prst="roundRect">
                <a:avLst>
                  <a:gd name="adj" fmla="val 8730"/>
                </a:avLst>
              </a:prstGeom>
              <a:gradFill>
                <a:gsLst>
                  <a:gs pos="0">
                    <a:srgbClr val="2E599E"/>
                  </a:gs>
                  <a:gs pos="80000">
                    <a:srgbClr val="2D4A8B"/>
                  </a:gs>
                </a:gsLst>
                <a:lin ang="16200000" scaled="0"/>
              </a:gra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0" tIns="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81" name="AutoShape 10"/>
              <p:cNvSpPr>
                <a:spLocks noChangeArrowheads="1"/>
              </p:cNvSpPr>
              <p:nvPr/>
            </p:nvSpPr>
            <p:spPr bwMode="auto">
              <a:xfrm>
                <a:off x="5630975" y="3389848"/>
                <a:ext cx="3684735" cy="399192"/>
              </a:xfrm>
              <a:prstGeom prst="flowChartAlternateProcess">
                <a:avLst/>
              </a:prstGeom>
              <a:gradFill>
                <a:gsLst>
                  <a:gs pos="52000">
                    <a:schemeClr val="bg1">
                      <a:alpha val="0"/>
                    </a:schemeClr>
                  </a:gs>
                  <a:gs pos="100000">
                    <a:schemeClr val="bg1">
                      <a:alpha val="69000"/>
                    </a:schemeClr>
                  </a:gs>
                </a:gsLst>
                <a:lin ang="16200000" scaled="0"/>
              </a:gradFill>
              <a:ln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0" tIns="0" rIns="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l">
                  <a:buBlip>
                    <a:blip r:embed="rId4"/>
                  </a:buBlip>
                </a:pPr>
                <a:endPara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5876925" y="3212406"/>
              <a:ext cx="3108523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시설물 </a:t>
              </a:r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코드 표준화에 의한 향후 증설 및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변경</a:t>
              </a: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/>
              </a:r>
              <a:b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</a:b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 </a:t>
              </a:r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구축 시간 단축</a:t>
              </a:r>
            </a:p>
            <a:p>
              <a:pPr marL="180975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약속된 코드에 의한 시설 인식으로 혼란 방지</a:t>
              </a:r>
            </a:p>
            <a:p>
              <a:pPr marL="180975" indent="-180975" algn="l">
                <a:lnSpc>
                  <a:spcPct val="150000"/>
                </a:lnSpc>
                <a:buBlip>
                  <a:blip r:embed="rId4"/>
                </a:buBlip>
              </a:pPr>
              <a:endParaRPr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algn="l">
                <a:lnSpc>
                  <a:spcPct val="150000"/>
                </a:lnSpc>
              </a:pP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6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원</a:t>
              </a:r>
              <a:r>
                <a:rPr lang="ko-KR" altLang="en-US" sz="24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격</a:t>
              </a: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3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92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grpSp>
        <p:nvGrpSpPr>
          <p:cNvPr id="5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2" name="Picture 3" descr="두줄"/>
            <p:cNvPicPr>
              <a:picLocks noChangeAspect="1" noChangeArrowheads="1"/>
            </p:cNvPicPr>
            <p:nvPr/>
          </p:nvPicPr>
          <p:blipFill>
            <a:blip r:embed="rId2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4.1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시스템 목적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6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영</a:t>
              </a:r>
              <a:r>
                <a:rPr lang="ko-KR" altLang="en-US" sz="24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상</a:t>
              </a: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82" name="그룹 55"/>
          <p:cNvGrpSpPr/>
          <p:nvPr/>
        </p:nvGrpSpPr>
        <p:grpSpPr>
          <a:xfrm>
            <a:off x="966788" y="1628775"/>
            <a:ext cx="7210425" cy="792113"/>
            <a:chOff x="966788" y="1628775"/>
            <a:chExt cx="7210425" cy="936129"/>
          </a:xfrm>
        </p:grpSpPr>
        <p:pic>
          <p:nvPicPr>
            <p:cNvPr id="83" name="Picture 87" descr="오렌지판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66788" y="1628775"/>
              <a:ext cx="7210425" cy="936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Text Box 91"/>
            <p:cNvSpPr txBox="1">
              <a:spLocks noChangeArrowheads="1"/>
            </p:cNvSpPr>
            <p:nvPr/>
          </p:nvSpPr>
          <p:spPr bwMode="auto">
            <a:xfrm>
              <a:off x="2103408" y="1728914"/>
              <a:ext cx="5081840" cy="7638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정수센터 및 수도사업소의 영상감시 데이터 통합</a:t>
              </a:r>
              <a:endParaRPr lang="en-US" altLang="ko-KR" b="1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algn="l"/>
              <a:r>
                <a:rPr lang="en-US" altLang="ko-KR" b="1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HD </a:t>
              </a:r>
              <a:r>
                <a:rPr lang="ko-KR" altLang="en-US" b="1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고해상도 영상감시 시스템 구축</a:t>
              </a:r>
              <a:endParaRPr lang="en-US" altLang="ko-KR" b="1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85" name="Picture 92" descr="블릿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54064" y="1900318"/>
              <a:ext cx="153988" cy="153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" name="Picture 92" descr="블릿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54064" y="2230663"/>
              <a:ext cx="153988" cy="153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6" name="그룹 85"/>
          <p:cNvGrpSpPr/>
          <p:nvPr/>
        </p:nvGrpSpPr>
        <p:grpSpPr>
          <a:xfrm>
            <a:off x="6033120" y="4559854"/>
            <a:ext cx="2880320" cy="1313868"/>
            <a:chOff x="6033120" y="4579950"/>
            <a:chExt cx="2880320" cy="1313868"/>
          </a:xfrm>
        </p:grpSpPr>
        <p:sp>
          <p:nvSpPr>
            <p:cNvPr id="87" name="AutoShape 10"/>
            <p:cNvSpPr>
              <a:spLocks noChangeArrowheads="1"/>
            </p:cNvSpPr>
            <p:nvPr/>
          </p:nvSpPr>
          <p:spPr bwMode="auto">
            <a:xfrm>
              <a:off x="6033120" y="4579950"/>
              <a:ext cx="2880320" cy="563562"/>
            </a:xfrm>
            <a:prstGeom prst="flowChartAlternateProcess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8" name="AutoShape 10"/>
            <p:cNvSpPr>
              <a:spLocks noChangeArrowheads="1"/>
            </p:cNvSpPr>
            <p:nvPr/>
          </p:nvSpPr>
          <p:spPr bwMode="auto">
            <a:xfrm>
              <a:off x="6056121" y="4600829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l">
                <a:lnSpc>
                  <a:spcPct val="150000"/>
                </a:lnSpc>
                <a:buBlip>
                  <a:blip r:embed="rId5"/>
                </a:buBlip>
              </a:pP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전체 회의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9" name="AutoShape 10"/>
            <p:cNvSpPr>
              <a:spLocks noChangeArrowheads="1"/>
            </p:cNvSpPr>
            <p:nvPr/>
          </p:nvSpPr>
          <p:spPr bwMode="auto">
            <a:xfrm>
              <a:off x="6033120" y="5330256"/>
              <a:ext cx="2880320" cy="563562"/>
            </a:xfrm>
            <a:prstGeom prst="flowChartAlternateProcess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0" name="AutoShape 10"/>
            <p:cNvSpPr>
              <a:spLocks noChangeArrowheads="1"/>
            </p:cNvSpPr>
            <p:nvPr/>
          </p:nvSpPr>
          <p:spPr bwMode="auto">
            <a:xfrm>
              <a:off x="6056121" y="5355099"/>
              <a:ext cx="283431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algn="l">
                <a:lnSpc>
                  <a:spcPct val="150000"/>
                </a:lnSpc>
                <a:buBlip>
                  <a:blip r:embed="rId5"/>
                </a:buBlip>
              </a:pPr>
              <a:r>
                <a:rPr lang="ko-KR" altLang="en-US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사업소별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1:1 </a:t>
              </a:r>
              <a:r>
                <a:rPr lang="ko-KR" alt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회의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782982" y="5133992"/>
            <a:ext cx="2039675" cy="723900"/>
            <a:chOff x="3782982" y="5133992"/>
            <a:chExt cx="2039675" cy="723900"/>
          </a:xfrm>
        </p:grpSpPr>
        <p:sp>
          <p:nvSpPr>
            <p:cNvPr id="92" name="Rectangle 7"/>
            <p:cNvSpPr>
              <a:spLocks noChangeArrowheads="1"/>
            </p:cNvSpPr>
            <p:nvPr/>
          </p:nvSpPr>
          <p:spPr bwMode="auto">
            <a:xfrm>
              <a:off x="3792236" y="5133992"/>
              <a:ext cx="2030421" cy="7239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TopLeft"/>
              <a:lightRig rig="legacyFlat3" dir="t"/>
            </a:scene3d>
            <a:sp3d extrusionH="12673000" prstMaterial="legacyMatte">
              <a:bevelT w="13500" h="13500" prst="angle"/>
              <a:bevelB w="13500" h="13500" prst="angle"/>
              <a:extrusionClr>
                <a:schemeClr val="tx2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defRPr/>
              </a:pPr>
              <a:endParaRPr lang="ko-KR" altLang="en-US" dirty="0"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93" name="Rectangle 104"/>
            <p:cNvSpPr>
              <a:spLocks noChangeArrowheads="1"/>
            </p:cNvSpPr>
            <p:nvPr/>
          </p:nvSpPr>
          <p:spPr bwMode="auto">
            <a:xfrm>
              <a:off x="3782982" y="5133992"/>
              <a:ext cx="2030421" cy="72390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80000">
                  <a:srgbClr val="2D4A8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ko-KR" alt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산돌고딕B" pitchFamily="50" charset="-127"/>
                  <a:ea typeface="산돌고딕B" pitchFamily="50" charset="-127"/>
                </a:rPr>
                <a:t>화상회의</a:t>
              </a:r>
              <a:endParaRPr lang="ko-KR" altLang="en-US" sz="1500" b="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3779835" y="3031468"/>
            <a:ext cx="2043680" cy="734174"/>
            <a:chOff x="3779835" y="2980578"/>
            <a:chExt cx="2043680" cy="734174"/>
          </a:xfrm>
        </p:grpSpPr>
        <p:sp>
          <p:nvSpPr>
            <p:cNvPr id="95" name="Rectangle 8"/>
            <p:cNvSpPr>
              <a:spLocks noChangeArrowheads="1"/>
            </p:cNvSpPr>
            <p:nvPr/>
          </p:nvSpPr>
          <p:spPr bwMode="auto">
            <a:xfrm>
              <a:off x="3793094" y="2990852"/>
              <a:ext cx="2030421" cy="7239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alpha val="94000"/>
                  </a:schemeClr>
                </a:gs>
                <a:gs pos="80000">
                  <a:srgbClr val="2D4A8B"/>
                </a:gs>
              </a:gsLst>
              <a:lin ang="16200000" scaled="1"/>
              <a:tileRect/>
            </a:gradFill>
            <a:ln w="9525" algn="ctr">
              <a:noFill/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12673000" contourW="12700" prstMaterial="legacyMatte">
              <a:bevelT w="13500" h="13500" prst="angle"/>
              <a:bevelB w="13500" h="13500" prst="angle"/>
              <a:extrusionClr>
                <a:schemeClr val="accent4">
                  <a:lumMod val="60000"/>
                  <a:lumOff val="40000"/>
                </a:schemeClr>
              </a:extrusionClr>
              <a:contourClr>
                <a:schemeClr val="accent4">
                  <a:lumMod val="75000"/>
                </a:schemeClr>
              </a:contourClr>
            </a:sp3d>
          </p:spPr>
          <p:txBody>
            <a:bodyPr wrap="none" anchor="ctr">
              <a:flatTx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15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  <p:sp>
          <p:nvSpPr>
            <p:cNvPr id="96" name="Rectangle 107"/>
            <p:cNvSpPr>
              <a:spLocks noChangeArrowheads="1"/>
            </p:cNvSpPr>
            <p:nvPr/>
          </p:nvSpPr>
          <p:spPr bwMode="auto">
            <a:xfrm>
              <a:off x="3779835" y="2980578"/>
              <a:ext cx="2030421" cy="723900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  <a:defRPr/>
              </a:pPr>
              <a:r>
                <a:rPr lang="en-US" altLang="ko-KR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산돌고딕B" pitchFamily="50" charset="-127"/>
                  <a:ea typeface="산돌고딕B" pitchFamily="50" charset="-127"/>
                </a:rPr>
                <a:t>CCTV</a:t>
              </a:r>
              <a:endParaRPr lang="ko-KR" altLang="en-US" sz="1500" b="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산돌고딕B" pitchFamily="50" charset="-127"/>
                <a:ea typeface="산돌고딕B" pitchFamily="50" charset="-127"/>
              </a:endParaRPr>
            </a:p>
          </p:txBody>
        </p:sp>
      </p:grpSp>
      <p:sp>
        <p:nvSpPr>
          <p:cNvPr id="98" name="Oval 6"/>
          <p:cNvSpPr>
            <a:spLocks noChangeArrowheads="1"/>
          </p:cNvSpPr>
          <p:nvPr/>
        </p:nvSpPr>
        <p:spPr bwMode="auto">
          <a:xfrm>
            <a:off x="1020732" y="3248003"/>
            <a:ext cx="2400300" cy="2400300"/>
          </a:xfrm>
          <a:prstGeom prst="ellipse">
            <a:avLst/>
          </a:prstGeom>
          <a:gradFill rotWithShape="0">
            <a:gsLst>
              <a:gs pos="0">
                <a:srgbClr val="FFFFFF">
                  <a:alpha val="60001"/>
                </a:srgbClr>
              </a:gs>
              <a:gs pos="50000">
                <a:srgbClr val="6681A4"/>
              </a:gs>
              <a:gs pos="100000">
                <a:srgbClr val="FFFFFF">
                  <a:alpha val="60001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95282" y="2809853"/>
            <a:ext cx="3248025" cy="3248025"/>
            <a:chOff x="595282" y="2809853"/>
            <a:chExt cx="3248025" cy="3248025"/>
          </a:xfrm>
        </p:grpSpPr>
        <p:sp>
          <p:nvSpPr>
            <p:cNvPr id="101" name="Oval 5"/>
            <p:cNvSpPr>
              <a:spLocks noChangeArrowheads="1"/>
            </p:cNvSpPr>
            <p:nvPr/>
          </p:nvSpPr>
          <p:spPr bwMode="auto">
            <a:xfrm>
              <a:off x="595282" y="2809853"/>
              <a:ext cx="3248025" cy="3248025"/>
            </a:xfrm>
            <a:prstGeom prst="ellipse">
              <a:avLst/>
            </a:prstGeom>
            <a:gradFill rotWithShape="0">
              <a:gsLst>
                <a:gs pos="0">
                  <a:srgbClr val="FFFFFF">
                    <a:alpha val="60001"/>
                  </a:srgbClr>
                </a:gs>
                <a:gs pos="50000">
                  <a:srgbClr val="6681A4"/>
                </a:gs>
                <a:gs pos="100000">
                  <a:srgbClr val="FFFFFF">
                    <a:alpha val="60001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0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2400" b="0">
                <a:latin typeface="Times New Roman" pitchFamily="18" charset="0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238225" y="3560741"/>
              <a:ext cx="1946275" cy="1865313"/>
              <a:chOff x="1238225" y="3560741"/>
              <a:chExt cx="1946275" cy="1865313"/>
            </a:xfrm>
          </p:grpSpPr>
          <p:grpSp>
            <p:nvGrpSpPr>
              <p:cNvPr id="103" name="Group 18"/>
              <p:cNvGrpSpPr>
                <a:grpSpLocks/>
              </p:cNvGrpSpPr>
              <p:nvPr/>
            </p:nvGrpSpPr>
            <p:grpSpPr bwMode="auto">
              <a:xfrm>
                <a:off x="1238225" y="3560741"/>
                <a:ext cx="1946275" cy="1865313"/>
                <a:chOff x="-1693" y="825"/>
                <a:chExt cx="1226" cy="1175"/>
              </a:xfrm>
            </p:grpSpPr>
            <p:sp>
              <p:nvSpPr>
                <p:cNvPr id="105" name="Oval 13"/>
                <p:cNvSpPr>
                  <a:spLocks noChangeArrowheads="1"/>
                </p:cNvSpPr>
                <p:nvPr/>
              </p:nvSpPr>
              <p:spPr bwMode="auto">
                <a:xfrm>
                  <a:off x="-1650" y="825"/>
                  <a:ext cx="1156" cy="115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6600"/>
                    </a:gs>
                    <a:gs pos="100000">
                      <a:srgbClr val="762F00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0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80000"/>
                    </a:lnSpc>
                  </a:pPr>
                  <a:endParaRPr lang="en-US" altLang="ko-KR" sz="2400">
                    <a:solidFill>
                      <a:srgbClr val="FFFFFF"/>
                    </a:solidFill>
                    <a:latin typeface="Times New Roman" pitchFamily="18" charset="0"/>
                    <a:ea typeface="굴림체" pitchFamily="49" charset="-127"/>
                  </a:endParaRPr>
                </a:p>
              </p:txBody>
            </p:sp>
            <p:pic>
              <p:nvPicPr>
                <p:cNvPr id="106" name="Picture 75" descr="Untitled-6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-1693" y="845"/>
                  <a:ext cx="1226" cy="11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04" name="WordArt 129"/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1606525" y="4121129"/>
                <a:ext cx="1216025" cy="719138"/>
              </a:xfrm>
              <a:prstGeom prst="rect">
                <a:avLst/>
              </a:prstGeom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400" kern="10" dirty="0" smtClean="0">
                    <a:ln w="381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17961" dir="2700000" algn="ctr" rotWithShape="0">
                        <a:srgbClr val="868686"/>
                      </a:outerShdw>
                    </a:effectLst>
                    <a:latin typeface="휴먼모음T"/>
                    <a:ea typeface="휴먼모음T"/>
                  </a:rPr>
                  <a:t>영상감시</a:t>
                </a:r>
                <a:endParaRPr lang="en-US" altLang="ko-KR" sz="1400" kern="10" dirty="0" smtClean="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17961" dir="2700000" algn="ctr" rotWithShape="0">
                      <a:srgbClr val="868686"/>
                    </a:outerShdw>
                  </a:effectLst>
                  <a:latin typeface="휴먼모음T"/>
                  <a:ea typeface="휴먼모음T"/>
                </a:endParaRPr>
              </a:p>
              <a:p>
                <a:pPr algn="ctr"/>
                <a:r>
                  <a:rPr lang="ko-KR" altLang="en-US" sz="1400" kern="10" dirty="0" smtClean="0">
                    <a:ln w="38100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solidFill>
                      <a:srgbClr val="FFFFFF"/>
                    </a:solidFill>
                    <a:effectLst>
                      <a:outerShdw dist="17961" dir="2700000" algn="ctr" rotWithShape="0">
                        <a:srgbClr val="868686"/>
                      </a:outerShdw>
                    </a:effectLst>
                    <a:latin typeface="휴먼모음T"/>
                    <a:ea typeface="휴먼모음T"/>
                  </a:rPr>
                  <a:t>시스템</a:t>
                </a:r>
                <a:endParaRPr lang="ko-KR" altLang="en-US" sz="1400" kern="10" dirty="0">
                  <a:ln w="3810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17961" dir="2700000" algn="ctr" rotWithShape="0">
                      <a:srgbClr val="868686"/>
                    </a:outerShdw>
                  </a:effectLst>
                  <a:latin typeface="휴먼모음T"/>
                  <a:ea typeface="휴먼모음T"/>
                </a:endParaRPr>
              </a:p>
            </p:txBody>
          </p:sp>
          <p:sp>
            <p:nvSpPr>
              <p:cNvPr id="100" name="WordArt 130"/>
              <p:cNvSpPr>
                <a:spLocks noChangeAspect="1" noChangeArrowheads="1" noChangeShapeType="1" noTextEdit="1"/>
              </p:cNvSpPr>
              <p:nvPr/>
            </p:nvSpPr>
            <p:spPr bwMode="auto">
              <a:xfrm>
                <a:off x="1607028" y="4121129"/>
                <a:ext cx="1216025" cy="719138"/>
              </a:xfrm>
              <a:prstGeom prst="rect">
                <a:avLst/>
              </a:prstGeom>
            </p:spPr>
            <p:txBody>
              <a:bodyPr wrap="none" numCol="1" fromWordArt="1">
                <a:prstTxWarp prst="textPlain">
                  <a:avLst>
                    <a:gd name="adj" fmla="val 50000"/>
                  </a:avLst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0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sz="1400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휴먼모음T"/>
                    <a:ea typeface="휴먼모음T"/>
                  </a:rPr>
                  <a:t>영상감시</a:t>
                </a:r>
                <a:endParaRPr lang="en-US" altLang="ko-KR" sz="1400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endParaRPr>
              </a:p>
              <a:p>
                <a:pPr algn="ctr"/>
                <a:r>
                  <a:rPr lang="ko-KR" altLang="en-US" sz="1400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000000"/>
                    </a:solidFill>
                    <a:latin typeface="휴먼모음T"/>
                    <a:ea typeface="휴먼모음T"/>
                  </a:rPr>
                  <a:t>시스템</a:t>
                </a:r>
                <a:endParaRPr lang="ko-KR" altLang="en-US" sz="14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000000"/>
                  </a:solidFill>
                  <a:latin typeface="휴먼모음T"/>
                  <a:ea typeface="휴먼모음T"/>
                </a:endParaRPr>
              </a:p>
            </p:txBody>
          </p:sp>
        </p:grpSp>
      </p:grpSp>
      <p:sp>
        <p:nvSpPr>
          <p:cNvPr id="108" name="모서리가 둥근 직사각형 107"/>
          <p:cNvSpPr/>
          <p:nvPr/>
        </p:nvSpPr>
        <p:spPr>
          <a:xfrm>
            <a:off x="6002090" y="3006676"/>
            <a:ext cx="2880000" cy="565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sp>
      <p:sp>
        <p:nvSpPr>
          <p:cNvPr id="109" name="모서리가 둥근 직사각형 108"/>
          <p:cNvSpPr/>
          <p:nvPr/>
        </p:nvSpPr>
        <p:spPr>
          <a:xfrm>
            <a:off x="6002090" y="3714752"/>
            <a:ext cx="2880000" cy="565200"/>
          </a:xfrm>
          <a:prstGeom prst="roundRect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1250264"/>
              <a:satOff val="-16880"/>
              <a:lumOff val="-2745"/>
              <a:alphaOff val="0"/>
            </a:schemeClr>
          </a:fillRef>
          <a:effectRef idx="2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</p:sp>
      <p:sp>
        <p:nvSpPr>
          <p:cNvPr id="110" name="AutoShape 10"/>
          <p:cNvSpPr>
            <a:spLocks noChangeArrowheads="1"/>
          </p:cNvSpPr>
          <p:nvPr/>
        </p:nvSpPr>
        <p:spPr bwMode="auto">
          <a:xfrm>
            <a:off x="6024570" y="3744188"/>
            <a:ext cx="2834317" cy="399192"/>
          </a:xfrm>
          <a:prstGeom prst="flowChartAlternateProcess">
            <a:avLst/>
          </a:prstGeom>
          <a:gradFill>
            <a:gsLst>
              <a:gs pos="52000">
                <a:schemeClr val="bg1">
                  <a:alpha val="0"/>
                </a:schemeClr>
              </a:gs>
              <a:gs pos="100000">
                <a:schemeClr val="bg1">
                  <a:alpha val="69000"/>
                </a:schemeClr>
              </a:gs>
            </a:gsLst>
            <a:lin ang="16200000" scaled="0"/>
          </a:gra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0" tIns="0" rIns="0" bIns="45720" numCol="1" anchor="ctr" anchorCtr="0" compatLnSpc="1">
            <a:prstTxWarp prst="textNoShape">
              <a:avLst/>
            </a:prstTxWarp>
          </a:bodyPr>
          <a:lstStyle/>
          <a:p>
            <a:pPr lvl="0" algn="l">
              <a:lnSpc>
                <a:spcPct val="150000"/>
              </a:lnSpc>
              <a:buBlip>
                <a:blip r:embed="rId5"/>
              </a:buBlip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영상 그룹화 관리</a:t>
            </a:r>
          </a:p>
        </p:txBody>
      </p:sp>
      <p:sp>
        <p:nvSpPr>
          <p:cNvPr id="111" name="AutoShape 10"/>
          <p:cNvSpPr>
            <a:spLocks noChangeArrowheads="1"/>
          </p:cNvSpPr>
          <p:nvPr/>
        </p:nvSpPr>
        <p:spPr bwMode="auto">
          <a:xfrm>
            <a:off x="6024570" y="3029808"/>
            <a:ext cx="2834317" cy="399192"/>
          </a:xfrm>
          <a:prstGeom prst="flowChartAlternateProcess">
            <a:avLst/>
          </a:prstGeom>
          <a:gradFill>
            <a:gsLst>
              <a:gs pos="52000">
                <a:schemeClr val="bg1">
                  <a:alpha val="0"/>
                </a:schemeClr>
              </a:gs>
              <a:gs pos="100000">
                <a:schemeClr val="bg1">
                  <a:alpha val="69000"/>
                </a:schemeClr>
              </a:gs>
            </a:gsLst>
            <a:lin ang="16200000" scaled="0"/>
          </a:gra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0" tIns="0" rIns="0" bIns="45720" numCol="1" anchor="ctr" anchorCtr="0" compatLnSpc="1">
            <a:prstTxWarp prst="textNoShape">
              <a:avLst/>
            </a:prstTxWarp>
          </a:bodyPr>
          <a:lstStyle/>
          <a:p>
            <a:pPr lvl="0" algn="l">
              <a:lnSpc>
                <a:spcPct val="150000"/>
              </a:lnSpc>
              <a:buBlip>
                <a:blip r:embed="rId5"/>
              </a:buBlip>
            </a:pPr>
            <a:r>
              <a:rPr lang="ko-KR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 영상 다분할 감시</a:t>
            </a:r>
          </a:p>
        </p:txBody>
      </p:sp>
    </p:spTree>
    <p:extLst>
      <p:ext uri="{BB962C8B-B14F-4D97-AF65-F5344CB8AC3E}">
        <p14:creationId xmlns:p14="http://schemas.microsoft.com/office/powerpoint/2010/main" val="34875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grpSp>
        <p:nvGrpSpPr>
          <p:cNvPr id="5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2" name="Picture 3" descr="두줄"/>
            <p:cNvPicPr>
              <a:picLocks noChangeAspect="1" noChangeArrowheads="1"/>
            </p:cNvPicPr>
            <p:nvPr/>
          </p:nvPicPr>
          <p:blipFill>
            <a:blip r:embed="rId2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4.4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주요 기능 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- CCTV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166914" name="Picture 2" descr="C:\Documents and Settings\마에스트로\바탕 화면\CCTV 화면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800179" y="-178816"/>
            <a:ext cx="4305644" cy="8208910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6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영</a:t>
              </a:r>
              <a:r>
                <a:rPr lang="ko-KR" altLang="en-US" sz="24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상</a:t>
              </a: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3" name="_x236309520" descr="EMB00000270521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5" y="1863808"/>
            <a:ext cx="8208911" cy="410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1393011" y="285729"/>
            <a:ext cx="4628014" cy="583711"/>
          </a:xfrm>
          <a:prstGeom prst="rect">
            <a:avLst/>
          </a:prstGeom>
          <a:noFill/>
        </p:spPr>
        <p:txBody>
          <a:bodyPr lIns="90385" tIns="45193" rIns="90385" bIns="45193">
            <a:spAutoFit/>
          </a:bodyPr>
          <a:lstStyle/>
          <a:p>
            <a:pPr algn="l">
              <a:defRPr/>
            </a:pPr>
            <a:r>
              <a:rPr lang="ko-KR" altLang="en-US" sz="3200" dirty="0">
                <a:ln w="12700" cmpd="sng">
                  <a:solidFill>
                    <a:schemeClr val="bg1"/>
                  </a:solidFill>
                  <a:prstDash val="solid"/>
                </a:ln>
                <a:gradFill>
                  <a:gsLst>
                    <a:gs pos="50000">
                      <a:srgbClr val="051848"/>
                    </a:gs>
                    <a:gs pos="0">
                      <a:srgbClr val="106D99"/>
                    </a:gs>
                  </a:gsLst>
                  <a:lin ang="5400000"/>
                </a:gradFill>
                <a:effectLst>
                  <a:outerShdw blurRad="177800" dist="38100" dir="4800000" sx="101000" sy="101000" algn="tl" rotWithShape="0">
                    <a:srgbClr val="051848"/>
                  </a:outerShdw>
                </a:effectLst>
                <a:latin typeface="HY헤드라인M" pitchFamily="18" charset="-127"/>
                <a:ea typeface="HY헤드라인M" pitchFamily="18" charset="-127"/>
              </a:rPr>
              <a:t>발표순서</a:t>
            </a:r>
            <a:endParaRPr lang="en-US" altLang="ko-KR" sz="3200" dirty="0">
              <a:ln w="12700" cmpd="sng">
                <a:solidFill>
                  <a:schemeClr val="bg1"/>
                </a:solidFill>
                <a:prstDash val="solid"/>
              </a:ln>
              <a:gradFill>
                <a:gsLst>
                  <a:gs pos="50000">
                    <a:srgbClr val="051848"/>
                  </a:gs>
                  <a:gs pos="0">
                    <a:srgbClr val="106D99"/>
                  </a:gs>
                </a:gsLst>
                <a:lin ang="5400000"/>
              </a:gradFill>
              <a:effectLst>
                <a:outerShdw blurRad="177800" dist="38100" dir="4800000" sx="101000" sy="101000" algn="tl" rotWithShape="0">
                  <a:srgbClr val="051848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4" name="그림 73" descr="Untitled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512" y="2636912"/>
            <a:ext cx="2567499" cy="3734544"/>
          </a:xfrm>
          <a:prstGeom prst="rect">
            <a:avLst/>
          </a:prstGeom>
        </p:spPr>
      </p:pic>
      <p:sp>
        <p:nvSpPr>
          <p:cNvPr id="80" name="슬라이드 번호 개체 틀 7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405955" y="1628800"/>
            <a:ext cx="6464041" cy="999850"/>
            <a:chOff x="3405955" y="1628800"/>
            <a:chExt cx="6464041" cy="999850"/>
          </a:xfrm>
        </p:grpSpPr>
        <p:pic>
          <p:nvPicPr>
            <p:cNvPr id="54" name="Picture 174" descr="그림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05955" y="1628800"/>
              <a:ext cx="6464041" cy="99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213" descr="공"/>
            <p:cNvPicPr>
              <a:picLocks noChangeAspect="1" noChangeArrowheads="1"/>
            </p:cNvPicPr>
            <p:nvPr/>
          </p:nvPicPr>
          <p:blipFill>
            <a:blip r:embed="rId4" cstate="print">
              <a:lum bright="-6000" contrast="36000"/>
            </a:blip>
            <a:srcRect/>
            <a:stretch>
              <a:fillRect/>
            </a:stretch>
          </p:blipFill>
          <p:spPr bwMode="auto">
            <a:xfrm>
              <a:off x="3802000" y="1916832"/>
              <a:ext cx="681038" cy="601663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tx1"/>
              </a:outerShdw>
            </a:effectLst>
          </p:spPr>
        </p:pic>
        <p:sp>
          <p:nvSpPr>
            <p:cNvPr id="61" name="AutoShape 214"/>
            <p:cNvSpPr>
              <a:spLocks noChangeArrowheads="1"/>
            </p:cNvSpPr>
            <p:nvPr/>
          </p:nvSpPr>
          <p:spPr bwMode="auto">
            <a:xfrm>
              <a:off x="3900092" y="2008822"/>
              <a:ext cx="470841" cy="417683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vert="horz" wrap="none" lIns="90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b="1" dirty="0" smtClean="0">
                  <a:solidFill>
                    <a:srgbClr val="FFFFFF"/>
                  </a:solidFill>
                  <a:latin typeface="Tahoma"/>
                  <a:ea typeface="HY각헤드라인M"/>
                </a:rPr>
                <a:t>I</a:t>
              </a:r>
              <a:endParaRPr lang="ko-KR" altLang="ko-KR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536938" y="1955155"/>
              <a:ext cx="4536504" cy="46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상수도사업본부 현황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409312" y="2732059"/>
            <a:ext cx="6457327" cy="1006059"/>
            <a:chOff x="3409312" y="2565417"/>
            <a:chExt cx="6457327" cy="1006059"/>
          </a:xfrm>
        </p:grpSpPr>
        <p:pic>
          <p:nvPicPr>
            <p:cNvPr id="55" name="Picture 176" descr="0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09312" y="2565417"/>
              <a:ext cx="6457327" cy="1006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213" descr="공"/>
            <p:cNvPicPr>
              <a:picLocks noChangeAspect="1" noChangeArrowheads="1"/>
            </p:cNvPicPr>
            <p:nvPr/>
          </p:nvPicPr>
          <p:blipFill>
            <a:blip r:embed="rId4" cstate="print">
              <a:lum bright="-6000" contrast="36000"/>
            </a:blip>
            <a:srcRect/>
            <a:stretch>
              <a:fillRect/>
            </a:stretch>
          </p:blipFill>
          <p:spPr bwMode="auto">
            <a:xfrm>
              <a:off x="3802000" y="2838275"/>
              <a:ext cx="681038" cy="601663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tx1"/>
              </a:outerShdw>
            </a:effectLst>
          </p:spPr>
        </p:pic>
        <p:sp>
          <p:nvSpPr>
            <p:cNvPr id="64" name="AutoShape 214"/>
            <p:cNvSpPr>
              <a:spLocks noChangeArrowheads="1"/>
            </p:cNvSpPr>
            <p:nvPr/>
          </p:nvSpPr>
          <p:spPr bwMode="auto">
            <a:xfrm>
              <a:off x="3900092" y="2930265"/>
              <a:ext cx="470841" cy="417683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vert="horz" wrap="none" lIns="90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Tahoma"/>
                  <a:ea typeface="HY각헤드라인M"/>
                </a:rPr>
                <a:t>II</a:t>
              </a:r>
              <a:endParaRPr lang="en-US" altLang="ko-KR" b="1" dirty="0">
                <a:solidFill>
                  <a:schemeClr val="bg1"/>
                </a:solidFill>
                <a:latin typeface="Tahoma"/>
                <a:ea typeface="HY각헤드라인M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36938" y="2876598"/>
              <a:ext cx="4536504" cy="46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아리수</a:t>
              </a:r>
              <a:r>
                <a:rPr lang="ko-KR" altLang="en-US" sz="24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통합정보시스템 구축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99244" y="3841527"/>
            <a:ext cx="6477462" cy="999850"/>
            <a:chOff x="3399244" y="3508243"/>
            <a:chExt cx="6477462" cy="999850"/>
          </a:xfrm>
        </p:grpSpPr>
        <p:pic>
          <p:nvPicPr>
            <p:cNvPr id="57" name="Picture 180" descr="28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99244" y="3508243"/>
              <a:ext cx="6477462" cy="99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213" descr="공"/>
            <p:cNvPicPr>
              <a:picLocks noChangeAspect="1" noChangeArrowheads="1"/>
            </p:cNvPicPr>
            <p:nvPr/>
          </p:nvPicPr>
          <p:blipFill>
            <a:blip r:embed="rId4" cstate="print">
              <a:lum bright="-6000" contrast="36000"/>
            </a:blip>
            <a:srcRect/>
            <a:stretch>
              <a:fillRect/>
            </a:stretch>
          </p:blipFill>
          <p:spPr bwMode="auto">
            <a:xfrm>
              <a:off x="3802000" y="3787077"/>
              <a:ext cx="681038" cy="601663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tx1"/>
              </a:outerShdw>
            </a:effectLst>
          </p:spPr>
        </p:pic>
        <p:sp>
          <p:nvSpPr>
            <p:cNvPr id="67" name="AutoShape 214"/>
            <p:cNvSpPr>
              <a:spLocks noChangeArrowheads="1"/>
            </p:cNvSpPr>
            <p:nvPr/>
          </p:nvSpPr>
          <p:spPr bwMode="auto">
            <a:xfrm>
              <a:off x="3900092" y="3879067"/>
              <a:ext cx="470841" cy="417683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vert="horz" wrap="none" lIns="90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b="1" dirty="0" smtClean="0">
                  <a:solidFill>
                    <a:srgbClr val="FFFFFF"/>
                  </a:solidFill>
                  <a:latin typeface="Tahoma"/>
                  <a:ea typeface="HY각헤드라인M"/>
                </a:rPr>
                <a:t>III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36938" y="3825400"/>
              <a:ext cx="4536504" cy="51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아리수</a:t>
              </a:r>
              <a:r>
                <a:rPr lang="ko-KR" altLang="en-US" sz="24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통합정보시스템 이해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405957" y="4944785"/>
            <a:ext cx="6464037" cy="999850"/>
            <a:chOff x="3405957" y="4444860"/>
            <a:chExt cx="6464037" cy="999850"/>
          </a:xfrm>
        </p:grpSpPr>
        <p:pic>
          <p:nvPicPr>
            <p:cNvPr id="56" name="Picture 178" descr="2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lum bright="12000"/>
            </a:blip>
            <a:srcRect/>
            <a:stretch>
              <a:fillRect/>
            </a:stretch>
          </p:blipFill>
          <p:spPr bwMode="auto">
            <a:xfrm>
              <a:off x="3405957" y="4444860"/>
              <a:ext cx="6464037" cy="99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13" descr="공"/>
            <p:cNvPicPr>
              <a:picLocks noChangeAspect="1" noChangeArrowheads="1"/>
            </p:cNvPicPr>
            <p:nvPr/>
          </p:nvPicPr>
          <p:blipFill>
            <a:blip r:embed="rId4" cstate="print">
              <a:lum bright="-6000" contrast="36000"/>
            </a:blip>
            <a:srcRect/>
            <a:stretch>
              <a:fillRect/>
            </a:stretch>
          </p:blipFill>
          <p:spPr bwMode="auto">
            <a:xfrm>
              <a:off x="3802000" y="4727570"/>
              <a:ext cx="681038" cy="601663"/>
            </a:xfrm>
            <a:prstGeom prst="rect">
              <a:avLst/>
            </a:prstGeom>
            <a:noFill/>
            <a:effectLst>
              <a:outerShdw dist="35921" dir="2700000" algn="ctr" rotWithShape="0">
                <a:schemeClr val="tx1"/>
              </a:outerShdw>
            </a:effectLst>
          </p:spPr>
        </p:pic>
        <p:sp>
          <p:nvSpPr>
            <p:cNvPr id="70" name="AutoShape 214"/>
            <p:cNvSpPr>
              <a:spLocks noChangeArrowheads="1"/>
            </p:cNvSpPr>
            <p:nvPr/>
          </p:nvSpPr>
          <p:spPr bwMode="auto">
            <a:xfrm>
              <a:off x="3900092" y="4819560"/>
              <a:ext cx="470841" cy="417683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round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vert="horz" wrap="none" lIns="9000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b="1" smtClean="0">
                  <a:solidFill>
                    <a:srgbClr val="FFFFFF"/>
                  </a:solidFill>
                  <a:latin typeface="Tahoma"/>
                  <a:ea typeface="HY각헤드라인M"/>
                </a:rPr>
                <a:t>IV</a:t>
              </a:r>
              <a:endParaRPr lang="en-US" altLang="ko-KR" b="1" dirty="0" smtClean="0">
                <a:solidFill>
                  <a:srgbClr val="FFFFFF"/>
                </a:solidFill>
                <a:latin typeface="Tahoma"/>
                <a:ea typeface="HY각헤드라인M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36938" y="4765893"/>
              <a:ext cx="4808550" cy="46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스마트워트</a:t>
              </a:r>
              <a:r>
                <a:rPr lang="ko-KR" altLang="en-US" sz="24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4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그리드</a:t>
              </a:r>
              <a:endParaRPr lang="ko-KR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grpSp>
        <p:nvGrpSpPr>
          <p:cNvPr id="5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2" name="Picture 3" descr="두줄"/>
            <p:cNvPicPr>
              <a:picLocks noChangeAspect="1" noChangeArrowheads="1"/>
            </p:cNvPicPr>
            <p:nvPr/>
          </p:nvPicPr>
          <p:blipFill>
            <a:blip r:embed="rId2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4.4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주요 기능 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–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화상회의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6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영</a:t>
              </a:r>
              <a:r>
                <a:rPr lang="ko-KR" altLang="en-US" sz="24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상</a:t>
              </a: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6307760" descr="EMB0000027052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675408"/>
            <a:ext cx="7704856" cy="46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1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4.5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기대효과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  <p:sp>
        <p:nvSpPr>
          <p:cNvPr id="42" name="AutoShape 57"/>
          <p:cNvSpPr>
            <a:spLocks noChangeArrowheads="1"/>
          </p:cNvSpPr>
          <p:nvPr/>
        </p:nvSpPr>
        <p:spPr bwMode="auto">
          <a:xfrm rot="5400000" flipV="1">
            <a:off x="1630929" y="3178764"/>
            <a:ext cx="3643337" cy="1714924"/>
          </a:xfrm>
          <a:prstGeom prst="triangle">
            <a:avLst>
              <a:gd name="adj" fmla="val 51159"/>
            </a:avLst>
          </a:prstGeom>
          <a:gradFill>
            <a:gsLst>
              <a:gs pos="1000">
                <a:srgbClr val="FFFF00">
                  <a:alpha val="0"/>
                </a:srgbClr>
              </a:gs>
              <a:gs pos="100000">
                <a:srgbClr val="FFC000"/>
              </a:gs>
            </a:gsLst>
            <a:lin ang="16200000" scaled="0"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ko-KR" altLang="en-US">
              <a:latin typeface="산돌고딕 M" pitchFamily="18" charset="-127"/>
              <a:ea typeface="산돌고딕 M" pitchFamily="18" charset="-127"/>
            </a:endParaRPr>
          </a:p>
        </p:txBody>
      </p:sp>
      <p:sp>
        <p:nvSpPr>
          <p:cNvPr id="43" name="AutoShape 49"/>
          <p:cNvSpPr>
            <a:spLocks noChangeArrowheads="1"/>
          </p:cNvSpPr>
          <p:nvPr/>
        </p:nvSpPr>
        <p:spPr bwMode="blackWhite">
          <a:xfrm flipH="1">
            <a:off x="467774" y="3556926"/>
            <a:ext cx="2420904" cy="1150274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영</a:t>
            </a:r>
            <a:r>
              <a:rPr lang="ko-KR" altLang="en-US" sz="2800" b="1" i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상</a:t>
            </a:r>
            <a:r>
              <a:rPr lang="ko-KR" alt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감시</a:t>
            </a:r>
            <a:endParaRPr lang="en-US" altLang="ko-KR" sz="2800" b="1" i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2800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기대효과</a:t>
            </a:r>
          </a:p>
        </p:txBody>
      </p:sp>
      <p:grpSp>
        <p:nvGrpSpPr>
          <p:cNvPr id="4" name="그룹 34"/>
          <p:cNvGrpSpPr/>
          <p:nvPr/>
        </p:nvGrpSpPr>
        <p:grpSpPr>
          <a:xfrm>
            <a:off x="3873765" y="2204291"/>
            <a:ext cx="1187153" cy="1152128"/>
            <a:chOff x="6934200" y="1017563"/>
            <a:chExt cx="1187153" cy="1152128"/>
          </a:xfrm>
        </p:grpSpPr>
        <p:sp>
          <p:nvSpPr>
            <p:cNvPr id="45" name="타원 44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4200" y="1372874"/>
              <a:ext cx="118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통합관리</a:t>
              </a:r>
              <a:endParaRPr lang="ko-KR" alt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5" name="그룹 49"/>
          <p:cNvGrpSpPr/>
          <p:nvPr/>
        </p:nvGrpSpPr>
        <p:grpSpPr>
          <a:xfrm>
            <a:off x="3280189" y="3460582"/>
            <a:ext cx="1187153" cy="1152128"/>
            <a:chOff x="6934200" y="1017563"/>
            <a:chExt cx="1187153" cy="1152128"/>
          </a:xfrm>
        </p:grpSpPr>
        <p:sp>
          <p:nvSpPr>
            <p:cNvPr id="51" name="타원 50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34200" y="1271733"/>
              <a:ext cx="11810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시스템</a:t>
              </a:r>
              <a:endParaRPr lang="en-US" altLang="ko-KR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표준화</a:t>
              </a:r>
            </a:p>
          </p:txBody>
        </p:sp>
      </p:grpSp>
      <p:grpSp>
        <p:nvGrpSpPr>
          <p:cNvPr id="6" name="그룹 53"/>
          <p:cNvGrpSpPr/>
          <p:nvPr/>
        </p:nvGrpSpPr>
        <p:grpSpPr>
          <a:xfrm>
            <a:off x="3873765" y="4705764"/>
            <a:ext cx="1187153" cy="1152128"/>
            <a:chOff x="6934200" y="1017563"/>
            <a:chExt cx="1187153" cy="1152128"/>
          </a:xfrm>
        </p:grpSpPr>
        <p:sp>
          <p:nvSpPr>
            <p:cNvPr id="57" name="타원 56"/>
            <p:cNvSpPr/>
            <p:nvPr/>
          </p:nvSpPr>
          <p:spPr>
            <a:xfrm>
              <a:off x="6969225" y="1017563"/>
              <a:ext cx="1152128" cy="1152128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80000">
                  <a:schemeClr val="accent6">
                    <a:lumMod val="50000"/>
                  </a:schemeClr>
                </a:gs>
                <a:gs pos="100000">
                  <a:srgbClr val="FF7E4B"/>
                </a:gs>
              </a:gsLst>
            </a:gradFill>
            <a:ln w="104775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030344" y="1075800"/>
              <a:ext cx="1045932" cy="1045932"/>
            </a:xfrm>
            <a:prstGeom prst="ellipse">
              <a:avLst/>
            </a:prstGeom>
            <a:gradFill>
              <a:gsLst>
                <a:gs pos="65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34200" y="1369056"/>
              <a:ext cx="1181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유지관리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204934" y="2132283"/>
            <a:ext cx="4102195" cy="1008112"/>
            <a:chOff x="5204934" y="2132283"/>
            <a:chExt cx="4102195" cy="1008112"/>
          </a:xfrm>
        </p:grpSpPr>
        <p:sp>
          <p:nvSpPr>
            <p:cNvPr id="63" name="AutoShape 10"/>
            <p:cNvSpPr>
              <a:spLocks noChangeArrowheads="1"/>
            </p:cNvSpPr>
            <p:nvPr/>
          </p:nvSpPr>
          <p:spPr bwMode="auto">
            <a:xfrm>
              <a:off x="5204934" y="2132283"/>
              <a:ext cx="4102195" cy="1008112"/>
            </a:xfrm>
            <a:prstGeom prst="roundRect">
              <a:avLst>
                <a:gd name="adj" fmla="val 8730"/>
              </a:avLst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4" name="AutoShape 10"/>
            <p:cNvSpPr>
              <a:spLocks noChangeArrowheads="1"/>
            </p:cNvSpPr>
            <p:nvPr/>
          </p:nvSpPr>
          <p:spPr bwMode="auto">
            <a:xfrm>
              <a:off x="5237693" y="2165139"/>
              <a:ext cx="4036677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t" anchorCtr="0" compatLnSpc="1">
              <a:prstTxWarp prst="textNoShape">
                <a:avLst/>
              </a:prstTxWarp>
            </a:bodyPr>
            <a:lstStyle/>
            <a:p>
              <a:pPr marL="180975" lvl="0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개별관리체계에서 통합관리체계로의 전환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lvl="0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전체 시설물에 대한 통합 감시체계 수립</a:t>
              </a:r>
            </a:p>
          </p:txBody>
        </p:sp>
      </p:grpSp>
      <p:grpSp>
        <p:nvGrpSpPr>
          <p:cNvPr id="8" name="그룹 76"/>
          <p:cNvGrpSpPr/>
          <p:nvPr/>
        </p:nvGrpSpPr>
        <p:grpSpPr>
          <a:xfrm>
            <a:off x="5204934" y="4778342"/>
            <a:ext cx="4102195" cy="1008112"/>
            <a:chOff x="5601072" y="3356992"/>
            <a:chExt cx="3744541" cy="1008112"/>
          </a:xfrm>
        </p:grpSpPr>
        <p:sp>
          <p:nvSpPr>
            <p:cNvPr id="69" name="AutoShape 10"/>
            <p:cNvSpPr>
              <a:spLocks noChangeArrowheads="1"/>
            </p:cNvSpPr>
            <p:nvPr/>
          </p:nvSpPr>
          <p:spPr bwMode="auto">
            <a:xfrm>
              <a:off x="5601072" y="3356992"/>
              <a:ext cx="3744541" cy="1008112"/>
            </a:xfrm>
            <a:prstGeom prst="roundRect">
              <a:avLst>
                <a:gd name="adj" fmla="val 8730"/>
              </a:avLst>
            </a:prstGeom>
            <a:gradFill>
              <a:gsLst>
                <a:gs pos="0">
                  <a:srgbClr val="2E599E"/>
                </a:gs>
                <a:gs pos="80000">
                  <a:srgbClr val="2D4A8B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0" name="AutoShape 10"/>
            <p:cNvSpPr>
              <a:spLocks noChangeArrowheads="1"/>
            </p:cNvSpPr>
            <p:nvPr/>
          </p:nvSpPr>
          <p:spPr bwMode="auto">
            <a:xfrm>
              <a:off x="5630975" y="3389848"/>
              <a:ext cx="3684735" cy="399192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0" tIns="0" rIns="0" bIns="45720" numCol="1" anchor="t" anchorCtr="0" compatLnSpc="1">
              <a:prstTxWarp prst="textNoShape">
                <a:avLst/>
              </a:prstTxWarp>
            </a:bodyPr>
            <a:lstStyle/>
            <a:p>
              <a:pPr lvl="0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각 사업소 시설의 전체 운영현황을  통합 감시함</a:t>
              </a:r>
              <a:endParaRPr lang="en-US" altLang="ko-K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  </a:t>
              </a:r>
              <a:r>
                <a:rPr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으로써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운전성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향상 및 유지관리 강화</a:t>
              </a:r>
            </a:p>
            <a:p>
              <a:pPr lvl="0" algn="l">
                <a:lnSpc>
                  <a:spcPct val="150000"/>
                </a:lnSpc>
                <a:buBlip>
                  <a:blip r:embed="rId4"/>
                </a:buBlip>
              </a:pP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유지관리 강화로 인한 시설물의 사고 예방</a:t>
              </a:r>
            </a:p>
          </p:txBody>
        </p:sp>
      </p:grpSp>
      <p:grpSp>
        <p:nvGrpSpPr>
          <p:cNvPr id="9" name="그룹 79"/>
          <p:cNvGrpSpPr/>
          <p:nvPr/>
        </p:nvGrpSpPr>
        <p:grpSpPr>
          <a:xfrm>
            <a:off x="5192754" y="3429000"/>
            <a:ext cx="4117963" cy="1126232"/>
            <a:chOff x="5876925" y="3140968"/>
            <a:chExt cx="3180656" cy="1126232"/>
          </a:xfrm>
        </p:grpSpPr>
        <p:grpSp>
          <p:nvGrpSpPr>
            <p:cNvPr id="12" name="그룹 62"/>
            <p:cNvGrpSpPr/>
            <p:nvPr/>
          </p:nvGrpSpPr>
          <p:grpSpPr>
            <a:xfrm>
              <a:off x="5889104" y="3140968"/>
              <a:ext cx="3168477" cy="1126232"/>
              <a:chOff x="5601072" y="3356992"/>
              <a:chExt cx="3744541" cy="1126232"/>
            </a:xfrm>
          </p:grpSpPr>
          <p:sp>
            <p:nvSpPr>
              <p:cNvPr id="80" name="AutoShape 10"/>
              <p:cNvSpPr>
                <a:spLocks noChangeArrowheads="1"/>
              </p:cNvSpPr>
              <p:nvPr/>
            </p:nvSpPr>
            <p:spPr bwMode="auto">
              <a:xfrm>
                <a:off x="5601072" y="3356992"/>
                <a:ext cx="3744541" cy="1126232"/>
              </a:xfrm>
              <a:prstGeom prst="roundRect">
                <a:avLst>
                  <a:gd name="adj" fmla="val 8730"/>
                </a:avLst>
              </a:prstGeom>
              <a:gradFill>
                <a:gsLst>
                  <a:gs pos="0">
                    <a:srgbClr val="2E599E"/>
                  </a:gs>
                  <a:gs pos="80000">
                    <a:srgbClr val="2D4A8B"/>
                  </a:gs>
                </a:gsLst>
                <a:lin ang="16200000" scaled="0"/>
              </a:gra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0" tIns="0" rIns="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81" name="AutoShape 10"/>
              <p:cNvSpPr>
                <a:spLocks noChangeArrowheads="1"/>
              </p:cNvSpPr>
              <p:nvPr/>
            </p:nvSpPr>
            <p:spPr bwMode="auto">
              <a:xfrm>
                <a:off x="5630975" y="3389848"/>
                <a:ext cx="3684735" cy="399192"/>
              </a:xfrm>
              <a:prstGeom prst="flowChartAlternateProcess">
                <a:avLst/>
              </a:prstGeom>
              <a:gradFill>
                <a:gsLst>
                  <a:gs pos="52000">
                    <a:schemeClr val="bg1">
                      <a:alpha val="0"/>
                    </a:schemeClr>
                  </a:gs>
                  <a:gs pos="100000">
                    <a:schemeClr val="bg1">
                      <a:alpha val="69000"/>
                    </a:schemeClr>
                  </a:gs>
                </a:gsLst>
                <a:lin ang="16200000" scaled="0"/>
              </a:gradFill>
              <a:ln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0" tIns="0" rIns="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 algn="l">
                  <a:buBlip>
                    <a:blip r:embed="rId4"/>
                  </a:buBlip>
                </a:pPr>
                <a:endParaRPr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5876925" y="3212406"/>
              <a:ext cx="31085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ONVIF</a:t>
              </a:r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를 통한 표준 설계</a:t>
              </a:r>
              <a:endPara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 marL="180975" indent="-180975" algn="l">
                <a:lnSpc>
                  <a:spcPct val="150000"/>
                </a:lnSpc>
                <a:buBlip>
                  <a:blip r:embed="rId4"/>
                </a:buBlip>
              </a:pPr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약속된 코드에 의한 시설 인식으로 혼란 방지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495425" y="344488"/>
            <a:ext cx="3886204" cy="615604"/>
            <a:chOff x="1495425" y="344488"/>
            <a:chExt cx="3886204" cy="615604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6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675912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영</a:t>
              </a:r>
              <a:r>
                <a:rPr lang="ko-KR" altLang="en-US" sz="24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상</a:t>
              </a: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4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79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5.1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시스템 개요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495425" y="344488"/>
            <a:ext cx="4105647" cy="611188"/>
            <a:chOff x="1495425" y="344488"/>
            <a:chExt cx="4105647" cy="611188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6" name="Text Box 1060"/>
            <p:cNvSpPr txBox="1">
              <a:spLocks noChangeArrowheads="1"/>
            </p:cNvSpPr>
            <p:nvPr/>
          </p:nvSpPr>
          <p:spPr bwMode="auto">
            <a:xfrm>
              <a:off x="2576736" y="516917"/>
              <a:ext cx="3024336" cy="40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수질자</a:t>
              </a:r>
              <a:r>
                <a:rPr lang="ko-KR" altLang="en-US" sz="20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동</a:t>
              </a: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0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592" y="2204864"/>
            <a:ext cx="5209977" cy="417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33" y="1638234"/>
            <a:ext cx="5152256" cy="123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22" y="3573016"/>
            <a:ext cx="2370531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285655" y="1752850"/>
            <a:ext cx="2843809" cy="1638456"/>
            <a:chOff x="6681192" y="1773292"/>
            <a:chExt cx="2843809" cy="1638456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6753201" y="2187041"/>
              <a:ext cx="2678954" cy="1224707"/>
            </a:xfrm>
            <a:prstGeom prst="roundRect">
              <a:avLst/>
            </a:prstGeom>
            <a:gradFill>
              <a:gsLst>
                <a:gs pos="0">
                  <a:schemeClr val="accent6">
                    <a:shade val="51000"/>
                    <a:satMod val="130000"/>
                    <a:alpha val="52000"/>
                  </a:schemeClr>
                </a:gs>
                <a:gs pos="80000">
                  <a:schemeClr val="accent6">
                    <a:shade val="93000"/>
                    <a:satMod val="130000"/>
                    <a:alpha val="70000"/>
                  </a:schemeClr>
                </a:gs>
                <a:gs pos="100000">
                  <a:schemeClr val="accent6">
                    <a:shade val="94000"/>
                    <a:satMod val="135000"/>
                    <a:alpha val="85000"/>
                  </a:schemeClr>
                </a:gs>
              </a:gsLst>
            </a:gradFill>
            <a:ln w="15875">
              <a:solidFill>
                <a:schemeClr val="accent1"/>
              </a:solidFill>
              <a:prstDash val="dash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25" name="내용 개체 틀 2"/>
            <p:cNvSpPr txBox="1">
              <a:spLocks/>
            </p:cNvSpPr>
            <p:nvPr/>
          </p:nvSpPr>
          <p:spPr>
            <a:xfrm>
              <a:off x="6753201" y="2278118"/>
              <a:ext cx="2771800" cy="10794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180975"/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개 정수센터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, 102</a:t>
              </a:r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개 배수지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,</a:t>
              </a:r>
              <a:b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   205</a:t>
              </a:r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개 </a:t>
              </a:r>
              <a:r>
                <a:rPr lang="ko-KR" altLang="en-US" sz="1200" b="1" dirty="0" err="1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가압장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상수도관 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13,721km </a:t>
              </a:r>
            </a:p>
            <a:p>
              <a:pPr marL="0" indent="180975"/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정수센터 시설용량 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445</a:t>
              </a:r>
              <a:r>
                <a:rPr lang="ko-KR" altLang="en-US" sz="1200" b="1" dirty="0" err="1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만톤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일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,</a:t>
              </a:r>
              <a:b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</a:b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  </a:t>
              </a:r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 일 생산량 평균 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313</a:t>
              </a:r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만 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~351</a:t>
              </a:r>
              <a:r>
                <a:rPr lang="ko-KR" altLang="en-US" sz="1200" b="1" dirty="0" err="1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만톤</a:t>
              </a:r>
              <a:endPara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marL="0" indent="180975"/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급수인구 </a:t>
              </a:r>
              <a:r>
                <a:rPr lang="en-US" altLang="ko-KR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10,384</a:t>
              </a:r>
              <a:r>
                <a:rPr lang="ko-KR" altLang="en-US" sz="1200" b="1" dirty="0" smtClean="0">
                  <a:solidFill>
                    <a:srgbClr val="3D3C3E"/>
                  </a:solidFill>
                  <a:latin typeface="나눔고딕" pitchFamily="50" charset="-127"/>
                  <a:ea typeface="나눔고딕" pitchFamily="50" charset="-127"/>
                </a:rPr>
                <a:t>천명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681192" y="1773292"/>
              <a:ext cx="2156604" cy="504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96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495425" y="344488"/>
            <a:ext cx="4105647" cy="611188"/>
            <a:chOff x="1495425" y="344488"/>
            <a:chExt cx="4105647" cy="611188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6" name="Text Box 1060"/>
            <p:cNvSpPr txBox="1">
              <a:spLocks noChangeArrowheads="1"/>
            </p:cNvSpPr>
            <p:nvPr/>
          </p:nvSpPr>
          <p:spPr bwMode="auto">
            <a:xfrm>
              <a:off x="2576736" y="516917"/>
              <a:ext cx="3024336" cy="40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수질자</a:t>
              </a:r>
              <a:r>
                <a:rPr lang="ko-KR" altLang="en-US" sz="20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동</a:t>
              </a: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0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8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9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5.1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시스템 개요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161977" y="4437112"/>
            <a:ext cx="7442188" cy="2145319"/>
            <a:chOff x="998426" y="4515729"/>
            <a:chExt cx="7442188" cy="2145319"/>
          </a:xfrm>
        </p:grpSpPr>
        <p:grpSp>
          <p:nvGrpSpPr>
            <p:cNvPr id="62" name="그룹 61"/>
            <p:cNvGrpSpPr/>
            <p:nvPr/>
          </p:nvGrpSpPr>
          <p:grpSpPr>
            <a:xfrm>
              <a:off x="5432707" y="5436691"/>
              <a:ext cx="481957" cy="419223"/>
              <a:chOff x="4692746" y="3958042"/>
              <a:chExt cx="1033266" cy="898771"/>
            </a:xfrm>
          </p:grpSpPr>
          <p:cxnSp>
            <p:nvCxnSpPr>
              <p:cNvPr id="69" name="직선 연결선 68"/>
              <p:cNvCxnSpPr/>
              <p:nvPr/>
            </p:nvCxnSpPr>
            <p:spPr>
              <a:xfrm>
                <a:off x="5277426" y="3958042"/>
                <a:ext cx="448586" cy="448585"/>
              </a:xfrm>
              <a:prstGeom prst="line">
                <a:avLst/>
              </a:prstGeom>
              <a:ln w="28575" cap="sq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 flipH="1">
                <a:off x="5278292" y="4410360"/>
                <a:ext cx="446454" cy="446453"/>
              </a:xfrm>
              <a:prstGeom prst="line">
                <a:avLst/>
              </a:prstGeom>
              <a:ln w="28575" cap="sq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 rot="10800000">
                <a:off x="4692745" y="4408367"/>
                <a:ext cx="1024952" cy="0"/>
              </a:xfrm>
              <a:prstGeom prst="line">
                <a:avLst/>
              </a:prstGeom>
              <a:ln w="28575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타원 62"/>
            <p:cNvSpPr>
              <a:spLocks noChangeAspect="1"/>
            </p:cNvSpPr>
            <p:nvPr/>
          </p:nvSpPr>
          <p:spPr>
            <a:xfrm>
              <a:off x="3685745" y="4797999"/>
              <a:ext cx="1620000" cy="1620000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80000">
                  <a:schemeClr val="bg1">
                    <a:lumMod val="6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실시간 </a:t>
              </a:r>
              <a:endParaRPr lang="en-US" altLang="ko-KR" sz="1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17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수질공개</a:t>
              </a:r>
            </a:p>
          </p:txBody>
        </p:sp>
        <p:sp>
          <p:nvSpPr>
            <p:cNvPr id="64" name="타원 63"/>
            <p:cNvSpPr/>
            <p:nvPr/>
          </p:nvSpPr>
          <p:spPr>
            <a:xfrm>
              <a:off x="6166939" y="4515729"/>
              <a:ext cx="2273675" cy="2145319"/>
            </a:xfrm>
            <a:prstGeom prst="ellipse">
              <a:avLst/>
            </a:prstGeom>
            <a:solidFill>
              <a:schemeClr val="tx2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l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b="1" spc="-12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양질의 </a:t>
              </a:r>
              <a:r>
                <a:rPr lang="ko-KR" altLang="en-US" b="1" spc="-12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아리수</a:t>
              </a:r>
              <a:endParaRPr lang="en-US" altLang="ko-KR" b="1" spc="-12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l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b="1" spc="-12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b="1" spc="-120" dirty="0" err="1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음용률</a:t>
              </a:r>
              <a:r>
                <a:rPr lang="ko-KR" altLang="en-US" b="1" spc="-120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증대</a:t>
              </a: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2984545" y="5448926"/>
              <a:ext cx="338494" cy="338494"/>
              <a:chOff x="5411619" y="1495430"/>
              <a:chExt cx="1187432" cy="1187432"/>
            </a:xfrm>
          </p:grpSpPr>
          <p:cxnSp>
            <p:nvCxnSpPr>
              <p:cNvPr id="67" name="직선 연결선 66"/>
              <p:cNvCxnSpPr/>
              <p:nvPr/>
            </p:nvCxnSpPr>
            <p:spPr>
              <a:xfrm flipH="1">
                <a:off x="5411619" y="2089146"/>
                <a:ext cx="1187432" cy="0"/>
              </a:xfrm>
              <a:prstGeom prst="line">
                <a:avLst/>
              </a:prstGeom>
              <a:ln w="28575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rot="5400000" flipH="1">
                <a:off x="5411619" y="2089146"/>
                <a:ext cx="1187432" cy="0"/>
              </a:xfrm>
              <a:prstGeom prst="line">
                <a:avLst/>
              </a:prstGeom>
              <a:ln w="28575">
                <a:solidFill>
                  <a:schemeClr val="tx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타원 65"/>
            <p:cNvSpPr>
              <a:spLocks noChangeAspect="1"/>
            </p:cNvSpPr>
            <p:nvPr/>
          </p:nvSpPr>
          <p:spPr>
            <a:xfrm>
              <a:off x="998426" y="4769863"/>
              <a:ext cx="1620000" cy="1620000"/>
            </a:xfrm>
            <a:prstGeom prst="ellipse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80000">
                  <a:schemeClr val="bg1">
                    <a:lumMod val="6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50" dirty="0" smtClean="0">
                  <a:latin typeface="나눔고딕" pitchFamily="50" charset="-127"/>
                  <a:ea typeface="나눔고딕" pitchFamily="50" charset="-127"/>
                </a:rPr>
                <a:t>사고예방</a:t>
              </a:r>
              <a:r>
                <a:rPr lang="en-US" altLang="ko-KR" b="1" spc="-5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</a:p>
            <a:p>
              <a:pPr algn="ctr"/>
              <a:r>
                <a:rPr lang="ko-KR" altLang="en-US" b="1" spc="-50" dirty="0" smtClean="0">
                  <a:latin typeface="나눔고딕" pitchFamily="50" charset="-127"/>
                  <a:ea typeface="나눔고딕" pitchFamily="50" charset="-127"/>
                </a:rPr>
                <a:t>신속대응</a:t>
              </a:r>
            </a:p>
          </p:txBody>
        </p:sp>
      </p:grp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416" y="1540293"/>
            <a:ext cx="5794830" cy="3096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7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5.3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수질감시 현황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495425" y="344488"/>
            <a:ext cx="4105647" cy="611188"/>
            <a:chOff x="1495425" y="344488"/>
            <a:chExt cx="4105647" cy="611188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6" name="Text Box 1060"/>
            <p:cNvSpPr txBox="1">
              <a:spLocks noChangeArrowheads="1"/>
            </p:cNvSpPr>
            <p:nvPr/>
          </p:nvSpPr>
          <p:spPr bwMode="auto">
            <a:xfrm>
              <a:off x="2576736" y="516917"/>
              <a:ext cx="3024336" cy="40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수질자</a:t>
              </a:r>
              <a:r>
                <a:rPr lang="ko-KR" altLang="en-US" sz="20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동</a:t>
              </a: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0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12" name="Group 22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829599"/>
              </p:ext>
            </p:extLst>
          </p:nvPr>
        </p:nvGraphicFramePr>
        <p:xfrm>
          <a:off x="370057" y="1991317"/>
          <a:ext cx="9119446" cy="2679310"/>
        </p:xfrm>
        <a:graphic>
          <a:graphicData uri="http://schemas.openxmlformats.org/drawingml/2006/table">
            <a:tbl>
              <a:tblPr/>
              <a:tblGrid>
                <a:gridCol w="560235"/>
                <a:gridCol w="812709"/>
                <a:gridCol w="1666166"/>
                <a:gridCol w="4259543"/>
                <a:gridCol w="1820793"/>
              </a:tblGrid>
              <a:tr h="256416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구 분</a:t>
                      </a:r>
                    </a:p>
                  </a:txBody>
                  <a:tcPr marL="91438" marR="91438" marT="45718" marB="45718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측정지점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(199)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측   정   항   목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6416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수질관리 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직원 업무용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공개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[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시민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]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3591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리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과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</a:t>
                      </a:r>
                    </a:p>
                  </a:txBody>
                  <a:tcPr marL="91438" marR="91438" marT="45718" marB="45718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원수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취수장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탁도, 수온,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pH,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페놀, 시안,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NH</a:t>
                      </a:r>
                      <a:r>
                        <a:rPr kumimoji="0" lang="en-US" altLang="ko-KR" sz="12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-N, TOC,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조류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생물감시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(9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탁도,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pH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처리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공정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착수정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탁도, 알칼리도,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pH,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잔류염소, 수온,전기전도도(6) 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침전지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탁도,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pH,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알칼리도, 잔류염소(4)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여과지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탁도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(1)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64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정수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송수관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탁도,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pH,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잔류염소, 전기전도도, 수온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(5)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탁도,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pH,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잔류염소(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91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공급과정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배수지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가압장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수도꼭지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91438" marR="91438" marT="45718" marB="45718" anchor="ctr" horzOverflow="overflow"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탁도,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pH,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잔류염소, 전기전도도, 수온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(5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</a:txBody>
                  <a:tcPr marL="91438" marR="91438" marT="45718" marB="45718" anchor="ctr" horzOverflow="overflow">
                    <a:lnL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56612" y="1614439"/>
            <a:ext cx="1467296" cy="327794"/>
          </a:xfrm>
          <a:prstGeom prst="rect">
            <a:avLst/>
          </a:prstGeom>
          <a:solidFill>
            <a:schemeClr val="tx2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감시항목</a:t>
            </a:r>
            <a:endParaRPr lang="ko-KR" altLang="en-US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36"/>
          <p:cNvSpPr>
            <a:spLocks noChangeArrowheads="1"/>
          </p:cNvSpPr>
          <p:nvPr/>
        </p:nvSpPr>
        <p:spPr bwMode="auto">
          <a:xfrm>
            <a:off x="414098" y="5244076"/>
            <a:ext cx="330474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정수센터 </a:t>
            </a: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개 지점 측정기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72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대 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marL="180975" indent="-180975" algn="l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공급계통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: 188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개 지점 측정기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205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marL="180975" indent="-180975" algn="l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전송장비 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: PLC 119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대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, HMI 19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6964" y="4941168"/>
            <a:ext cx="1467296" cy="321963"/>
          </a:xfrm>
          <a:prstGeom prst="rect">
            <a:avLst/>
          </a:prstGeom>
          <a:solidFill>
            <a:schemeClr val="tx2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감시장비</a:t>
            </a:r>
          </a:p>
        </p:txBody>
      </p:sp>
      <p:pic>
        <p:nvPicPr>
          <p:cNvPr id="16" name="Picture 8" descr="사본 -아리수(영문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65368" y="5836005"/>
            <a:ext cx="11303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90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5.3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수질감시 현황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495425" y="344488"/>
            <a:ext cx="4105647" cy="611188"/>
            <a:chOff x="1495425" y="344488"/>
            <a:chExt cx="4105647" cy="611188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6" name="Text Box 1060"/>
            <p:cNvSpPr txBox="1">
              <a:spLocks noChangeArrowheads="1"/>
            </p:cNvSpPr>
            <p:nvPr/>
          </p:nvSpPr>
          <p:spPr bwMode="auto">
            <a:xfrm>
              <a:off x="2576736" y="516917"/>
              <a:ext cx="3024336" cy="40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수질자</a:t>
              </a:r>
              <a:r>
                <a:rPr lang="ko-KR" altLang="en-US" sz="20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동</a:t>
              </a: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0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56612" y="1661046"/>
            <a:ext cx="1467296" cy="327794"/>
          </a:xfrm>
          <a:prstGeom prst="rect">
            <a:avLst/>
          </a:prstGeom>
          <a:solidFill>
            <a:schemeClr val="tx2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감시지점</a:t>
            </a:r>
            <a:r>
              <a:rPr lang="en-US" altLang="ko-KR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spc="-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사진</a:t>
            </a:r>
            <a:endParaRPr lang="ko-KR" altLang="en-US" sz="1400" b="1" spc="-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89559" y="2204864"/>
            <a:ext cx="7363841" cy="4184361"/>
            <a:chOff x="414336" y="1346200"/>
            <a:chExt cx="8444930" cy="5043025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" y="1470718"/>
              <a:ext cx="1462479" cy="2568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675" y="1456199"/>
              <a:ext cx="1971774" cy="2597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963" y="1346200"/>
              <a:ext cx="3311062" cy="1895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6" y="4277467"/>
              <a:ext cx="1834213" cy="2111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676" y="4301723"/>
              <a:ext cx="2088128" cy="1821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_x179966576" descr="EMB000025fc3cb6"/>
            <p:cNvPicPr>
              <a:picLocks noChangeAspect="1" noChangeArrowheads="1"/>
            </p:cNvPicPr>
            <p:nvPr/>
          </p:nvPicPr>
          <p:blipFill>
            <a:blip r:embed="rId9" cstate="print">
              <a:lum bright="24000" contrast="-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78"/>
            <a:stretch>
              <a:fillRect/>
            </a:stretch>
          </p:blipFill>
          <p:spPr bwMode="auto">
            <a:xfrm>
              <a:off x="4871091" y="3929524"/>
              <a:ext cx="1837684" cy="2459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_x179967296" descr="EMB000025fc3cb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1" r="5148"/>
            <a:stretch>
              <a:fillRect/>
            </a:stretch>
          </p:blipFill>
          <p:spPr bwMode="auto">
            <a:xfrm>
              <a:off x="6922180" y="3677633"/>
              <a:ext cx="1937086" cy="2616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112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0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5.4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주요기능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1" name="슬라이드 번호 개체 틀 4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1495425" y="344488"/>
            <a:ext cx="4105647" cy="611188"/>
            <a:chOff x="1495425" y="344488"/>
            <a:chExt cx="4105647" cy="611188"/>
          </a:xfrm>
        </p:grpSpPr>
        <p:sp>
          <p:nvSpPr>
            <p:cNvPr id="38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6" name="Text Box 1060"/>
            <p:cNvSpPr txBox="1">
              <a:spLocks noChangeArrowheads="1"/>
            </p:cNvSpPr>
            <p:nvPr/>
          </p:nvSpPr>
          <p:spPr bwMode="auto">
            <a:xfrm>
              <a:off x="2576736" y="516917"/>
              <a:ext cx="3024336" cy="401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수질자</a:t>
              </a:r>
              <a:r>
                <a:rPr lang="ko-KR" altLang="en-US" sz="2000" b="1" dirty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동</a:t>
              </a:r>
              <a:r>
                <a:rPr lang="ko-KR" altLang="en-US" sz="20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감시시스템</a:t>
              </a:r>
              <a:endParaRPr lang="ko-KR" altLang="en-US" sz="20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7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5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7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20501" y="1706334"/>
            <a:ext cx="9004499" cy="4598646"/>
            <a:chOff x="520501" y="1706334"/>
            <a:chExt cx="9004499" cy="4598646"/>
          </a:xfrm>
        </p:grpSpPr>
        <p:sp>
          <p:nvSpPr>
            <p:cNvPr id="20" name="직사각형 19"/>
            <p:cNvSpPr/>
            <p:nvPr/>
          </p:nvSpPr>
          <p:spPr>
            <a:xfrm>
              <a:off x="520501" y="1706334"/>
              <a:ext cx="1467296" cy="327794"/>
            </a:xfrm>
            <a:prstGeom prst="rect">
              <a:avLst/>
            </a:prstGeom>
            <a:solidFill>
              <a:schemeClr val="tx2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spc="-5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수질감시화면</a:t>
              </a:r>
            </a:p>
          </p:txBody>
        </p:sp>
        <p:pic>
          <p:nvPicPr>
            <p:cNvPr id="21" name="Picture 13" descr="UNI00000c3400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92" y="2178043"/>
              <a:ext cx="2286000" cy="1937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0" descr="UNI00000c340019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225"/>
            <a:stretch/>
          </p:blipFill>
          <p:spPr bwMode="auto">
            <a:xfrm>
              <a:off x="528692" y="4258680"/>
              <a:ext cx="2286000" cy="185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3184576" y="1706798"/>
              <a:ext cx="1467296" cy="327794"/>
            </a:xfrm>
            <a:prstGeom prst="rect">
              <a:avLst/>
            </a:prstGeom>
            <a:solidFill>
              <a:schemeClr val="tx2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spc="-5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시민공개 통로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20598" y="1706798"/>
              <a:ext cx="1467296" cy="327794"/>
            </a:xfrm>
            <a:prstGeom prst="rect">
              <a:avLst/>
            </a:prstGeom>
            <a:solidFill>
              <a:schemeClr val="tx2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b="1" spc="-5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공개 방법</a:t>
              </a:r>
            </a:p>
          </p:txBody>
        </p:sp>
        <p:sp>
          <p:nvSpPr>
            <p:cNvPr id="25" name="직사각형 36"/>
            <p:cNvSpPr>
              <a:spLocks noChangeArrowheads="1"/>
            </p:cNvSpPr>
            <p:nvPr/>
          </p:nvSpPr>
          <p:spPr bwMode="auto">
            <a:xfrm>
              <a:off x="5920598" y="2151180"/>
              <a:ext cx="360440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80975" indent="-180975" algn="l">
                <a:buFont typeface="Wingdings" pitchFamily="2" charset="2"/>
                <a:buChar char="§"/>
              </a:pP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공개주기 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: 1</a:t>
              </a: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시간 단위 실시간 공개</a:t>
              </a:r>
              <a:endParaRPr lang="en-US" altLang="ko-KR" sz="1200" b="1" dirty="0">
                <a:latin typeface="나눔고딕" pitchFamily="50" charset="-127"/>
                <a:ea typeface="나눔고딕" pitchFamily="50" charset="-127"/>
              </a:endParaRPr>
            </a:p>
            <a:p>
              <a:pPr marL="180975" indent="-180975" algn="l">
                <a:buFont typeface="Wingdings" pitchFamily="2" charset="2"/>
                <a:buChar char="§"/>
              </a:pP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공개 값 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: </a:t>
              </a: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최고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최저 값 제외 한 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시간 평균값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80975" indent="-180975" algn="l">
                <a:buFont typeface="Wingdings" pitchFamily="2" charset="2"/>
                <a:buChar char="§"/>
              </a:pP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시민의 거주지 기준으로 검색</a:t>
              </a:r>
              <a:endParaRPr lang="en-US" altLang="ko-KR" sz="1200" b="1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184576" y="2736828"/>
              <a:ext cx="2599637" cy="3568152"/>
              <a:chOff x="3184576" y="2736828"/>
              <a:chExt cx="2599637" cy="3568152"/>
            </a:xfrm>
          </p:grpSpPr>
          <p:grpSp>
            <p:nvGrpSpPr>
              <p:cNvPr id="26" name="그룹 25"/>
              <p:cNvGrpSpPr/>
              <p:nvPr/>
            </p:nvGrpSpPr>
            <p:grpSpPr>
              <a:xfrm>
                <a:off x="3205225" y="2736828"/>
                <a:ext cx="1982852" cy="1083032"/>
                <a:chOff x="539552" y="1124744"/>
                <a:chExt cx="9493440" cy="4752528"/>
              </a:xfrm>
            </p:grpSpPr>
            <p:pic>
              <p:nvPicPr>
                <p:cNvPr id="27" name="Picture 5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 bright="-4000"/>
                </a:blip>
                <a:srcRect l="30413" t="39867" r="22929" b="11407"/>
                <a:stretch>
                  <a:fillRect/>
                </a:stretch>
              </p:blipFill>
              <p:spPr bwMode="auto">
                <a:xfrm>
                  <a:off x="899592" y="1124744"/>
                  <a:ext cx="5688632" cy="47525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8" name="Picture 5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lum/>
                </a:blip>
                <a:srcRect l="33956" t="19934" r="26473" b="72964"/>
                <a:stretch>
                  <a:fillRect/>
                </a:stretch>
              </p:blipFill>
              <p:spPr bwMode="auto">
                <a:xfrm>
                  <a:off x="539552" y="1412777"/>
                  <a:ext cx="9493440" cy="136304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29" name="TextBox 55"/>
              <p:cNvSpPr txBox="1">
                <a:spLocks noChangeArrowheads="1"/>
              </p:cNvSpPr>
              <p:nvPr/>
            </p:nvSpPr>
            <p:spPr bwMode="auto">
              <a:xfrm>
                <a:off x="3803103" y="3970516"/>
                <a:ext cx="1162498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ko-KR" altLang="en-US" sz="1200" b="1" dirty="0" smtClean="0">
                    <a:latin typeface="나눔고딕" pitchFamily="50" charset="-127"/>
                    <a:ea typeface="나눔고딕" pitchFamily="50" charset="-127"/>
                  </a:rPr>
                  <a:t>본부홈페이지</a:t>
                </a:r>
                <a:r>
                  <a:rPr lang="en-US" altLang="ko-KR" sz="1200" b="1" dirty="0" smtClean="0">
                    <a:latin typeface="나눔고딕" pitchFamily="50" charset="-127"/>
                    <a:ea typeface="나눔고딕" pitchFamily="50" charset="-127"/>
                  </a:rPr>
                  <a:t>)</a:t>
                </a:r>
                <a:endParaRPr lang="ko-KR" altLang="en-US" sz="12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pic>
            <p:nvPicPr>
              <p:cNvPr id="30" name="Picture 4" descr="C:\DOCUME~1\user\LOCALS~1\Temp\Hnc\BinData\EMB00000d64131f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43" t="-1" r="1133" b="-26657"/>
              <a:stretch/>
            </p:blipFill>
            <p:spPr bwMode="auto">
              <a:xfrm>
                <a:off x="3262575" y="4926389"/>
                <a:ext cx="1157629" cy="109878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_x274036152" descr="EMB000011d4258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078128" y="5009950"/>
                <a:ext cx="591006" cy="930707"/>
              </a:xfrm>
              <a:prstGeom prst="rect">
                <a:avLst/>
              </a:prstGeom>
              <a:noFill/>
            </p:spPr>
          </p:pic>
          <p:sp>
            <p:nvSpPr>
              <p:cNvPr id="32" name="TextBox 55"/>
              <p:cNvSpPr txBox="1">
                <a:spLocks noChangeArrowheads="1"/>
              </p:cNvSpPr>
              <p:nvPr/>
            </p:nvSpPr>
            <p:spPr bwMode="auto">
              <a:xfrm>
                <a:off x="4866974" y="6027981"/>
                <a:ext cx="91723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ko-KR" altLang="en-US" sz="1200" b="1" dirty="0" err="1" smtClean="0">
                    <a:latin typeface="나눔고딕" pitchFamily="50" charset="-127"/>
                    <a:ea typeface="나눔고딕" pitchFamily="50" charset="-127"/>
                  </a:rPr>
                  <a:t>아리수</a:t>
                </a:r>
                <a:r>
                  <a:rPr lang="ko-KR" altLang="en-US" sz="1200" b="1" dirty="0" smtClean="0">
                    <a:latin typeface="나눔고딕" pitchFamily="50" charset="-127"/>
                    <a:ea typeface="나눔고딕" pitchFamily="50" charset="-127"/>
                  </a:rPr>
                  <a:t> </a:t>
                </a:r>
                <a:r>
                  <a:rPr lang="ko-KR" altLang="en-US" sz="1200" b="1" dirty="0" err="1" smtClean="0">
                    <a:latin typeface="나눔고딕" pitchFamily="50" charset="-127"/>
                    <a:ea typeface="나눔고딕" pitchFamily="50" charset="-127"/>
                  </a:rPr>
                  <a:t>앱</a:t>
                </a:r>
                <a:r>
                  <a:rPr lang="en-US" altLang="ko-KR" sz="1200" b="1" dirty="0" smtClean="0">
                    <a:latin typeface="나눔고딕" pitchFamily="50" charset="-127"/>
                    <a:ea typeface="나눔고딕" pitchFamily="50" charset="-127"/>
                  </a:rPr>
                  <a:t>)</a:t>
                </a:r>
                <a:endParaRPr lang="ko-KR" altLang="en-US" sz="12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pic>
            <p:nvPicPr>
              <p:cNvPr id="33" name="Picture 6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727804" y="4930900"/>
                <a:ext cx="519727" cy="48724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4" name="TextBox 55"/>
              <p:cNvSpPr txBox="1">
                <a:spLocks noChangeArrowheads="1"/>
              </p:cNvSpPr>
              <p:nvPr/>
            </p:nvSpPr>
            <p:spPr bwMode="auto">
              <a:xfrm>
                <a:off x="3544138" y="5886672"/>
                <a:ext cx="729687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나눔고딕" pitchFamily="50" charset="-127"/>
                    <a:ea typeface="나눔고딕" pitchFamily="50" charset="-127"/>
                  </a:rPr>
                  <a:t>(</a:t>
                </a:r>
                <a:r>
                  <a:rPr lang="ko-KR" altLang="en-US" sz="1200" b="1" dirty="0" smtClean="0">
                    <a:latin typeface="나눔고딕" pitchFamily="50" charset="-127"/>
                    <a:ea typeface="나눔고딕" pitchFamily="50" charset="-127"/>
                  </a:rPr>
                  <a:t>전광판</a:t>
                </a:r>
                <a:r>
                  <a:rPr lang="en-US" altLang="ko-KR" sz="1200" b="1" dirty="0" smtClean="0">
                    <a:latin typeface="나눔고딕" pitchFamily="50" charset="-127"/>
                    <a:ea typeface="나눔고딕" pitchFamily="50" charset="-127"/>
                  </a:rPr>
                  <a:t>)</a:t>
                </a:r>
                <a:endParaRPr lang="ko-KR" altLang="en-US" sz="1200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pic>
            <p:nvPicPr>
              <p:cNvPr id="35" name="Picture 7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184576" y="3372307"/>
                <a:ext cx="2092513" cy="2885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299250" y="3021737"/>
              <a:ext cx="2177288" cy="24240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0" name="TextBox 55"/>
            <p:cNvSpPr txBox="1">
              <a:spLocks noChangeArrowheads="1"/>
            </p:cNvSpPr>
            <p:nvPr/>
          </p:nvSpPr>
          <p:spPr bwMode="auto">
            <a:xfrm>
              <a:off x="6929274" y="5478295"/>
              <a:ext cx="91723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공개 화면</a:t>
              </a:r>
              <a:r>
                <a:rPr lang="en-US" altLang="ko-KR" sz="1200" b="1" dirty="0" smtClean="0"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0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40"/>
          <p:cNvGrpSpPr/>
          <p:nvPr/>
        </p:nvGrpSpPr>
        <p:grpSpPr>
          <a:xfrm>
            <a:off x="1928664" y="2204864"/>
            <a:ext cx="6464041" cy="999850"/>
            <a:chOff x="3296816" y="1484784"/>
            <a:chExt cx="6464041" cy="999850"/>
          </a:xfrm>
        </p:grpSpPr>
        <p:pic>
          <p:nvPicPr>
            <p:cNvPr id="42" name="Picture 174" descr="그림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96816" y="1484784"/>
              <a:ext cx="6464041" cy="99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212"/>
            <p:cNvGrpSpPr>
              <a:grpSpLocks/>
            </p:cNvGrpSpPr>
            <p:nvPr/>
          </p:nvGrpSpPr>
          <p:grpSpPr bwMode="auto">
            <a:xfrm>
              <a:off x="3656856" y="1772816"/>
              <a:ext cx="681038" cy="601663"/>
              <a:chOff x="960" y="848"/>
              <a:chExt cx="486" cy="484"/>
            </a:xfrm>
          </p:grpSpPr>
          <p:pic>
            <p:nvPicPr>
              <p:cNvPr id="46" name="Picture 213" descr="공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6000" contrast="36000"/>
              </a:blip>
              <a:srcRect/>
              <a:stretch>
                <a:fillRect/>
              </a:stretch>
            </p:blipFill>
            <p:spPr bwMode="auto">
              <a:xfrm>
                <a:off x="960" y="848"/>
                <a:ext cx="486" cy="484"/>
              </a:xfrm>
              <a:prstGeom prst="rect">
                <a:avLst/>
              </a:prstGeom>
              <a:noFill/>
              <a:effectLst>
                <a:outerShdw dist="35921" dir="2700000" algn="ctr" rotWithShape="0">
                  <a:schemeClr val="tx1"/>
                </a:outerShdw>
              </a:effectLst>
            </p:spPr>
          </p:pic>
          <p:sp>
            <p:nvSpPr>
              <p:cNvPr id="47" name="AutoShape 214"/>
              <p:cNvSpPr>
                <a:spLocks noChangeArrowheads="1"/>
              </p:cNvSpPr>
              <p:nvPr/>
            </p:nvSpPr>
            <p:spPr bwMode="auto">
              <a:xfrm>
                <a:off x="1030" y="922"/>
                <a:ext cx="336" cy="336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vert="horz" wrap="none" lIns="9000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b="1" dirty="0" smtClean="0">
                    <a:solidFill>
                      <a:srgbClr val="FFFFFF"/>
                    </a:solidFill>
                    <a:latin typeface="Tahoma"/>
                    <a:ea typeface="HY각헤드라인M"/>
                  </a:rPr>
                  <a:t>IV</a:t>
                </a:r>
                <a:endParaRPr lang="ko-KR" altLang="ko-KR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4391793" y="1811139"/>
              <a:ext cx="5369063" cy="5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스마트워터 </a:t>
              </a:r>
              <a:r>
                <a:rPr lang="ko-KR" altLang="en-US" sz="2800" b="1" dirty="0" err="1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그리드</a:t>
              </a:r>
              <a:endParaRPr lang="ko-KR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8" name="슬라이드 번호 개체 틀 4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8519493" y="494209"/>
            <a:ext cx="110869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스마트워터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그리드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3789040"/>
            <a:ext cx="2232248" cy="187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8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1.1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개요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495425" y="344488"/>
            <a:ext cx="3886203" cy="669465"/>
            <a:chOff x="1495425" y="344488"/>
            <a:chExt cx="3886203" cy="669465"/>
          </a:xfrm>
        </p:grpSpPr>
        <p:sp>
          <p:nvSpPr>
            <p:cNvPr id="32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3" name="Text Box 1060"/>
            <p:cNvSpPr txBox="1">
              <a:spLocks noChangeArrowheads="1"/>
            </p:cNvSpPr>
            <p:nvPr/>
          </p:nvSpPr>
          <p:spPr bwMode="auto">
            <a:xfrm>
              <a:off x="2576736" y="496888"/>
              <a:ext cx="2675912" cy="51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en-US" altLang="ko-KR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Smart Water Grid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4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grpSp>
        <p:nvGrpSpPr>
          <p:cNvPr id="31" name="그룹 146"/>
          <p:cNvGrpSpPr/>
          <p:nvPr/>
        </p:nvGrpSpPr>
        <p:grpSpPr>
          <a:xfrm>
            <a:off x="523844" y="1772816"/>
            <a:ext cx="4286280" cy="360040"/>
            <a:chOff x="1064568" y="1556792"/>
            <a:chExt cx="8280920" cy="360040"/>
          </a:xfrm>
        </p:grpSpPr>
        <p:sp>
          <p:nvSpPr>
            <p:cNvPr id="38" name="AutoShape 10"/>
            <p:cNvSpPr>
              <a:spLocks noChangeArrowheads="1"/>
            </p:cNvSpPr>
            <p:nvPr/>
          </p:nvSpPr>
          <p:spPr bwMode="auto">
            <a:xfrm>
              <a:off x="1064568" y="1556792"/>
              <a:ext cx="8280920" cy="360040"/>
            </a:xfrm>
            <a:prstGeom prst="flowChartAlternateProcess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75000"/>
                    <a:lumOff val="25000"/>
                  </a:schemeClr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lIns="0" tIns="0" rIns="0" anchor="ctr"/>
            <a:lstStyle/>
            <a:p>
              <a:pPr algn="l">
                <a:lnSpc>
                  <a:spcPct val="130000"/>
                </a:lnSpc>
                <a:defRPr/>
              </a:pPr>
              <a:endParaRPr kumimoji="0" lang="ko-KR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9" name="AutoShape 10"/>
            <p:cNvSpPr>
              <a:spLocks noChangeArrowheads="1"/>
            </p:cNvSpPr>
            <p:nvPr/>
          </p:nvSpPr>
          <p:spPr bwMode="auto">
            <a:xfrm>
              <a:off x="1095048" y="1588703"/>
              <a:ext cx="8216592" cy="209617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lIns="0" tIns="0" rIns="0" anchor="ctr"/>
            <a:lstStyle/>
            <a:p>
              <a:pPr algn="l">
                <a:defRPr/>
              </a:pPr>
              <a:endParaRPr kumimoji="0" lang="ko-KR" altLang="en-US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14399" y="1574592"/>
              <a:ext cx="7817043" cy="31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kumimoji="0"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스마트워터 </a:t>
              </a:r>
              <a:r>
                <a:rPr kumimoji="0"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그리드</a:t>
              </a:r>
              <a:r>
                <a:rPr kumimoji="0"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kumimoji="0"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(SWG) </a:t>
              </a:r>
              <a:r>
                <a:rPr kumimoji="0"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란 </a:t>
              </a:r>
              <a:r>
                <a:rPr kumimoji="0"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?</a:t>
              </a:r>
              <a:endParaRPr kumimoji="0" lang="ko-KR" alt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3844" y="2204294"/>
            <a:ext cx="6517388" cy="1239028"/>
            <a:chOff x="523844" y="2204294"/>
            <a:chExt cx="4429156" cy="1239028"/>
          </a:xfrm>
        </p:grpSpPr>
        <p:sp>
          <p:nvSpPr>
            <p:cNvPr id="44" name="AutoShape 10"/>
            <p:cNvSpPr>
              <a:spLocks noChangeArrowheads="1"/>
            </p:cNvSpPr>
            <p:nvPr/>
          </p:nvSpPr>
          <p:spPr bwMode="auto">
            <a:xfrm>
              <a:off x="523844" y="2204294"/>
              <a:ext cx="4357718" cy="1239028"/>
            </a:xfrm>
            <a:prstGeom prst="roundRect">
              <a:avLst>
                <a:gd name="adj" fmla="val 612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80000">
                  <a:schemeClr val="bg1">
                    <a:lumMod val="75000"/>
                  </a:schemeClr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lIns="0" tIns="0" rIns="0" anchor="ctr"/>
            <a:lstStyle/>
            <a:p>
              <a:pPr algn="l">
                <a:lnSpc>
                  <a:spcPct val="130000"/>
                </a:lnSpc>
                <a:defRPr/>
              </a:pPr>
              <a:endParaRPr kumimoji="0" lang="ko-KR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태백B" pitchFamily="18" charset="-127"/>
                <a:ea typeface="HY태백B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88138" y="2371808"/>
              <a:ext cx="4364862" cy="1011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기존의</a:t>
              </a:r>
              <a:r>
                <a:rPr kumimoji="0"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kumimoji="0"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물 관리 기술에 최첨단 정보통신기술 </a:t>
              </a:r>
              <a:r>
                <a:rPr kumimoji="0"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(ICT)</a:t>
              </a:r>
              <a:r>
                <a:rPr kumimoji="0"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을 융합하여 고효율의 물 관리 인프라 시스템을 구축하는 차세대 지능형 물 관리 기술</a:t>
              </a:r>
            </a:p>
          </p:txBody>
        </p:sp>
      </p:grp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8519493" y="494209"/>
            <a:ext cx="110869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스마트워터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그리드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45" name="Group 33"/>
          <p:cNvGrpSpPr>
            <a:grpSpLocks/>
          </p:cNvGrpSpPr>
          <p:nvPr/>
        </p:nvGrpSpPr>
        <p:grpSpPr bwMode="auto">
          <a:xfrm rot="5400000">
            <a:off x="5472454" y="4959646"/>
            <a:ext cx="1655313" cy="389964"/>
            <a:chOff x="670" y="2178"/>
            <a:chExt cx="998" cy="237"/>
          </a:xfrm>
        </p:grpSpPr>
        <p:sp>
          <p:nvSpPr>
            <p:cNvPr id="84" name="AutoShape 34"/>
            <p:cNvSpPr>
              <a:spLocks noChangeArrowheads="1"/>
            </p:cNvSpPr>
            <p:nvPr/>
          </p:nvSpPr>
          <p:spPr bwMode="auto">
            <a:xfrm>
              <a:off x="670" y="2178"/>
              <a:ext cx="998" cy="227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5F5F5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2700" dir="54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5" name="AutoShape 35"/>
            <p:cNvSpPr>
              <a:spLocks noChangeArrowheads="1"/>
            </p:cNvSpPr>
            <p:nvPr/>
          </p:nvSpPr>
          <p:spPr bwMode="auto">
            <a:xfrm>
              <a:off x="724" y="2188"/>
              <a:ext cx="892" cy="227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DDDDDD">
                    <a:gamma/>
                    <a:tint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91C5D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DDDDDD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74" name="AutoShape 50"/>
          <p:cNvSpPr>
            <a:spLocks noChangeArrowheads="1"/>
          </p:cNvSpPr>
          <p:nvPr/>
        </p:nvSpPr>
        <p:spPr bwMode="auto">
          <a:xfrm>
            <a:off x="523845" y="4276670"/>
            <a:ext cx="2480608" cy="1996709"/>
          </a:xfrm>
          <a:prstGeom prst="roundRect">
            <a:avLst>
              <a:gd name="adj" fmla="val 3088"/>
            </a:avLst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none" lIns="90000" tIns="46800" rIns="10800" bIns="46800" anchor="ctr"/>
          <a:lstStyle/>
          <a:p>
            <a:pPr algn="l"/>
            <a:endParaRPr lang="ko-KR" altLang="en-US"/>
          </a:p>
        </p:txBody>
      </p:sp>
      <p:sp>
        <p:nvSpPr>
          <p:cNvPr id="75" name="AutoShape 51"/>
          <p:cNvSpPr>
            <a:spLocks noChangeArrowheads="1"/>
          </p:cNvSpPr>
          <p:nvPr/>
        </p:nvSpPr>
        <p:spPr bwMode="auto">
          <a:xfrm>
            <a:off x="556342" y="4294653"/>
            <a:ext cx="2415614" cy="1908474"/>
          </a:xfrm>
          <a:prstGeom prst="roundRect">
            <a:avLst>
              <a:gd name="adj" fmla="val 2528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none" lIns="90000" tIns="46800" rIns="10800" bIns="46800" anchor="ctr"/>
          <a:lstStyle/>
          <a:p>
            <a:pPr algn="l"/>
            <a:endParaRPr lang="ko-KR" altLang="en-US"/>
          </a:p>
        </p:txBody>
      </p:sp>
      <p:pic>
        <p:nvPicPr>
          <p:cNvPr id="76" name="Picture 52" descr="3색중간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5" r="33824"/>
          <a:stretch>
            <a:fillRect/>
          </a:stretch>
        </p:blipFill>
        <p:spPr bwMode="auto">
          <a:xfrm>
            <a:off x="497847" y="3863055"/>
            <a:ext cx="2532603" cy="58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 Box 53"/>
          <p:cNvSpPr txBox="1">
            <a:spLocks noChangeArrowheads="1"/>
          </p:cNvSpPr>
          <p:nvPr/>
        </p:nvSpPr>
        <p:spPr bwMode="auto">
          <a:xfrm flipH="1">
            <a:off x="558508" y="3921501"/>
            <a:ext cx="2422113" cy="29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latinLnBrk="0">
              <a:spcBef>
                <a:spcPct val="50000"/>
              </a:spcBef>
            </a:pPr>
            <a:endParaRPr lang="ko-KR" altLang="ko-KR" sz="1300" b="1" dirty="0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46" name="AutoShape 37"/>
          <p:cNvSpPr>
            <a:spLocks noChangeArrowheads="1"/>
          </p:cNvSpPr>
          <p:nvPr/>
        </p:nvSpPr>
        <p:spPr bwMode="auto">
          <a:xfrm>
            <a:off x="3535362" y="4276670"/>
            <a:ext cx="2480608" cy="2050597"/>
          </a:xfrm>
          <a:prstGeom prst="roundRect">
            <a:avLst>
              <a:gd name="adj" fmla="val 3088"/>
            </a:avLst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none" lIns="90000" tIns="46800" rIns="10800" bIns="46800" anchor="ctr"/>
          <a:lstStyle/>
          <a:p>
            <a:pPr algn="l"/>
            <a:endParaRPr lang="ko-KR" altLang="en-US"/>
          </a:p>
        </p:txBody>
      </p:sp>
      <p:sp>
        <p:nvSpPr>
          <p:cNvPr id="48" name="AutoShape 38"/>
          <p:cNvSpPr>
            <a:spLocks noChangeArrowheads="1"/>
          </p:cNvSpPr>
          <p:nvPr/>
        </p:nvSpPr>
        <p:spPr bwMode="auto">
          <a:xfrm>
            <a:off x="3567860" y="4294653"/>
            <a:ext cx="2415614" cy="1961521"/>
          </a:xfrm>
          <a:prstGeom prst="roundRect">
            <a:avLst>
              <a:gd name="adj" fmla="val 2528"/>
            </a:avLst>
          </a:prstGeom>
          <a:solidFill>
            <a:schemeClr val="bg1"/>
          </a:solidFill>
          <a:ln w="9525" algn="ctr">
            <a:solidFill>
              <a:srgbClr val="C0C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none" lIns="90000" tIns="46800" rIns="10800" bIns="46800" anchor="ctr"/>
          <a:lstStyle/>
          <a:p>
            <a:pPr algn="l"/>
            <a:endParaRPr lang="ko-KR" altLang="en-US"/>
          </a:p>
        </p:txBody>
      </p:sp>
      <p:pic>
        <p:nvPicPr>
          <p:cNvPr id="50" name="Picture 39" descr="3색중간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8"/>
          <a:stretch>
            <a:fillRect/>
          </a:stretch>
        </p:blipFill>
        <p:spPr bwMode="auto">
          <a:xfrm>
            <a:off x="3500699" y="3861048"/>
            <a:ext cx="2552100" cy="51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 Box 40"/>
          <p:cNvSpPr txBox="1">
            <a:spLocks noChangeArrowheads="1"/>
          </p:cNvSpPr>
          <p:nvPr/>
        </p:nvSpPr>
        <p:spPr bwMode="auto">
          <a:xfrm flipH="1">
            <a:off x="3574359" y="3901340"/>
            <a:ext cx="24199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latinLnBrk="0">
              <a:spcBef>
                <a:spcPct val="50000"/>
              </a:spcBef>
            </a:pPr>
            <a:endParaRPr lang="ko-KR" altLang="ko-KR" sz="1200" b="1" dirty="0">
              <a:latin typeface="가는각진제목체" pitchFamily="18" charset="-127"/>
              <a:ea typeface="가는각진제목체" pitchFamily="18" charset="-127"/>
            </a:endParaRPr>
          </a:p>
        </p:txBody>
      </p:sp>
      <p:pic>
        <p:nvPicPr>
          <p:cNvPr id="88" name="Picture 30" descr="3색중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6978"/>
          <a:stretch>
            <a:fillRect/>
          </a:stretch>
        </p:blipFill>
        <p:spPr bwMode="auto">
          <a:xfrm>
            <a:off x="6497051" y="3861048"/>
            <a:ext cx="2554266" cy="51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 Box 31"/>
          <p:cNvSpPr txBox="1">
            <a:spLocks noChangeArrowheads="1"/>
          </p:cNvSpPr>
          <p:nvPr/>
        </p:nvSpPr>
        <p:spPr bwMode="auto">
          <a:xfrm flipH="1">
            <a:off x="6683361" y="3894469"/>
            <a:ext cx="2307293" cy="29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latinLnBrk="0">
              <a:spcBef>
                <a:spcPct val="50000"/>
              </a:spcBef>
            </a:pPr>
            <a:endParaRPr lang="ko-KR" altLang="ko-KR" sz="1300" b="1" dirty="0">
              <a:latin typeface="가는각진제목체" pitchFamily="18" charset="-127"/>
              <a:ea typeface="가는각진제목체" pitchFamily="18" charset="-127"/>
            </a:endParaRPr>
          </a:p>
        </p:txBody>
      </p:sp>
      <p:sp>
        <p:nvSpPr>
          <p:cNvPr id="36" name="Rectangle 707"/>
          <p:cNvSpPr>
            <a:spLocks noChangeArrowheads="1"/>
          </p:cNvSpPr>
          <p:nvPr/>
        </p:nvSpPr>
        <p:spPr bwMode="auto">
          <a:xfrm>
            <a:off x="829100" y="3955192"/>
            <a:ext cx="18915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8100" prstMaterial="matte">
              <a:bevelT w="0" prst="artDeco"/>
              <a:contourClr>
                <a:schemeClr val="bg1"/>
              </a:contourClr>
            </a:sp3d>
          </a:bodyPr>
          <a:lstStyle/>
          <a:p>
            <a:pPr indent="-95250" algn="ctr" defTabSz="777875">
              <a:buClr>
                <a:srgbClr val="EEECE1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400" b="1" dirty="0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  <a:cs typeface="Arial" pitchFamily="34" charset="0"/>
                <a:sym typeface="Wingdings" pitchFamily="2" charset="2"/>
              </a:rPr>
              <a:t>기존 </a:t>
            </a:r>
            <a:r>
              <a:rPr lang="ko-KR" altLang="en-US" sz="1400" b="1" dirty="0" err="1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  <a:cs typeface="Arial" pitchFamily="34" charset="0"/>
                <a:sym typeface="Wingdings" pitchFamily="2" charset="2"/>
              </a:rPr>
              <a:t>물관리</a:t>
            </a:r>
            <a:r>
              <a:rPr lang="ko-KR" altLang="en-US" sz="1400" b="1" dirty="0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  <a:cs typeface="Arial" pitchFamily="34" charset="0"/>
                <a:sym typeface="Wingdings" pitchFamily="2" charset="2"/>
              </a:rPr>
              <a:t> </a:t>
            </a:r>
            <a:r>
              <a:rPr lang="en-US" altLang="ko-KR" sz="1400" b="1" dirty="0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  <a:cs typeface="Arial" pitchFamily="34" charset="0"/>
                <a:sym typeface="Wingdings" pitchFamily="2" charset="2"/>
              </a:rPr>
              <a:t>(Water Grid)</a:t>
            </a:r>
            <a:endParaRPr lang="ko-KR" altLang="en-US" sz="1400" b="1" dirty="0" smtClean="0">
              <a:ln w="11430"/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M" panose="02020603020101020101" pitchFamily="18" charset="-127"/>
              <a:ea typeface="08서울남산체 M" panose="02020603020101020101" pitchFamily="18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190" y="4488225"/>
            <a:ext cx="213391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단순형</a:t>
            </a:r>
            <a:r>
              <a:rPr lang="en-US" altLang="ko-KR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4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집</a:t>
            </a:r>
            <a:r>
              <a:rPr lang="ko-KR" altLang="en-US" sz="1400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중</a:t>
            </a:r>
            <a:r>
              <a:rPr lang="ko-KR" altLang="en-US" sz="14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형</a:t>
            </a: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물 공급</a:t>
            </a:r>
            <a:endPara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공급자 중심</a:t>
            </a:r>
            <a:endParaRPr lang="en-US" altLang="ko-KR" sz="14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개별처리 및 개별공정</a:t>
            </a:r>
            <a:endParaRPr lang="en-US" altLang="ko-KR" sz="14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물 손실 과다 및 </a:t>
            </a:r>
            <a:r>
              <a:rPr lang="en-US" altLang="ko-KR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에너지 과다</a:t>
            </a:r>
            <a:endPara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1" name="Rectangle 707"/>
          <p:cNvSpPr>
            <a:spLocks noChangeArrowheads="1"/>
          </p:cNvSpPr>
          <p:nvPr/>
        </p:nvSpPr>
        <p:spPr bwMode="auto">
          <a:xfrm>
            <a:off x="4014991" y="3955192"/>
            <a:ext cx="15212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8100" prstMaterial="matte">
              <a:bevelT w="0" prst="artDeco"/>
              <a:contourClr>
                <a:schemeClr val="bg1"/>
              </a:contourClr>
            </a:sp3d>
          </a:bodyPr>
          <a:lstStyle/>
          <a:p>
            <a:pPr indent="-95250" algn="ctr" defTabSz="777875">
              <a:buClr>
                <a:srgbClr val="EEECE1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400" b="1" dirty="0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  <a:cs typeface="Arial" pitchFamily="34" charset="0"/>
                <a:sym typeface="Wingdings" pitchFamily="2" charset="2"/>
              </a:rPr>
              <a:t>정보통신기술</a:t>
            </a:r>
            <a:r>
              <a:rPr lang="en-US" altLang="ko-KR" sz="1400" b="1" dirty="0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  <a:cs typeface="Arial" pitchFamily="34" charset="0"/>
                <a:sym typeface="Wingdings" pitchFamily="2" charset="2"/>
              </a:rPr>
              <a:t>(Smart)</a:t>
            </a:r>
            <a:endParaRPr lang="ko-KR" altLang="en-US" sz="1400" b="1" dirty="0" smtClean="0">
              <a:ln w="11430"/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M" panose="02020603020101020101" pitchFamily="18" charset="-127"/>
              <a:ea typeface="08서울남산체 M" panose="02020603020101020101" pitchFamily="18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92" name="AutoShape 37"/>
          <p:cNvSpPr>
            <a:spLocks noChangeArrowheads="1"/>
          </p:cNvSpPr>
          <p:nvPr/>
        </p:nvSpPr>
        <p:spPr bwMode="auto">
          <a:xfrm>
            <a:off x="6510017" y="4276670"/>
            <a:ext cx="2480608" cy="2050597"/>
          </a:xfrm>
          <a:prstGeom prst="roundRect">
            <a:avLst>
              <a:gd name="adj" fmla="val 3088"/>
            </a:avLst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0C0C0"/>
                  </a:outerShdw>
                </a:effectLst>
              </a14:hiddenEffects>
            </a:ext>
          </a:extLst>
        </p:spPr>
        <p:txBody>
          <a:bodyPr wrap="none" lIns="90000" tIns="46800" rIns="10800" bIns="46800" anchor="ctr"/>
          <a:lstStyle/>
          <a:p>
            <a:pPr algn="l"/>
            <a:endParaRPr lang="ko-KR" altLang="en-US"/>
          </a:p>
        </p:txBody>
      </p:sp>
      <p:sp>
        <p:nvSpPr>
          <p:cNvPr id="93" name="AutoShape 38"/>
          <p:cNvSpPr>
            <a:spLocks noChangeArrowheads="1"/>
          </p:cNvSpPr>
          <p:nvPr/>
        </p:nvSpPr>
        <p:spPr bwMode="auto">
          <a:xfrm>
            <a:off x="6542515" y="4294653"/>
            <a:ext cx="2415614" cy="1961521"/>
          </a:xfrm>
          <a:prstGeom prst="roundRect">
            <a:avLst>
              <a:gd name="adj" fmla="val 2528"/>
            </a:avLst>
          </a:prstGeom>
          <a:solidFill>
            <a:schemeClr val="accent5">
              <a:lumMod val="20000"/>
              <a:lumOff val="80000"/>
            </a:schemeClr>
          </a:solidFill>
          <a:ln w="9525" algn="ctr">
            <a:solidFill>
              <a:srgbClr val="C0C0C0"/>
            </a:solidFill>
            <a:round/>
            <a:headEnd/>
            <a:tailEnd/>
          </a:ln>
          <a:effectLst/>
          <a:extLst/>
        </p:spPr>
        <p:txBody>
          <a:bodyPr wrap="none" lIns="90000" tIns="46800" rIns="10800" bIns="46800" anchor="ctr"/>
          <a:lstStyle/>
          <a:p>
            <a:pPr algn="l"/>
            <a:endParaRPr lang="ko-KR" altLang="en-US"/>
          </a:p>
        </p:txBody>
      </p:sp>
      <p:sp>
        <p:nvSpPr>
          <p:cNvPr id="95" name="Rectangle 707"/>
          <p:cNvSpPr>
            <a:spLocks noChangeArrowheads="1"/>
          </p:cNvSpPr>
          <p:nvPr/>
        </p:nvSpPr>
        <p:spPr bwMode="auto">
          <a:xfrm>
            <a:off x="7114355" y="3955192"/>
            <a:ext cx="133049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8100" prstMaterial="matte">
              <a:bevelT w="0" prst="artDeco"/>
              <a:contourClr>
                <a:schemeClr val="bg1"/>
              </a:contourClr>
            </a:sp3d>
          </a:bodyPr>
          <a:lstStyle/>
          <a:p>
            <a:pPr indent="-95250" algn="ctr" defTabSz="777875">
              <a:buClr>
                <a:srgbClr val="EEECE1"/>
              </a:buClr>
              <a:buSzPct val="140000"/>
              <a:tabLst>
                <a:tab pos="5648325" algn="l"/>
              </a:tabLst>
              <a:defRPr/>
            </a:pPr>
            <a:r>
              <a:rPr lang="ko-KR" altLang="en-US" sz="1400" b="1" dirty="0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  <a:cs typeface="Arial" pitchFamily="34" charset="0"/>
                <a:sym typeface="Wingdings" pitchFamily="2" charset="2"/>
              </a:rPr>
              <a:t>스마트워터 </a:t>
            </a:r>
            <a:r>
              <a:rPr lang="ko-KR" altLang="en-US" sz="1400" b="1" dirty="0" err="1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  <a:cs typeface="Arial" pitchFamily="34" charset="0"/>
                <a:sym typeface="Wingdings" pitchFamily="2" charset="2"/>
              </a:rPr>
              <a:t>그리드</a:t>
            </a:r>
            <a:endParaRPr lang="ko-KR" altLang="en-US" sz="1400" b="1" dirty="0" smtClean="0">
              <a:ln w="11430"/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M" panose="02020603020101020101" pitchFamily="18" charset="-127"/>
              <a:ea typeface="08서울남산체 M" panose="02020603020101020101" pitchFamily="18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08656" y="4488225"/>
            <a:ext cx="16401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실시간 정보교환</a:t>
            </a:r>
            <a:endParaRPr lang="en-US" altLang="ko-KR" sz="14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스마트 의사결정</a:t>
            </a:r>
            <a:endPara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83362" y="4488225"/>
            <a:ext cx="228139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대체수자원활용 및</a:t>
            </a:r>
            <a:r>
              <a:rPr lang="en-US" altLang="ko-KR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en-US" altLang="ko-KR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맞춤형 용수공급</a:t>
            </a:r>
            <a:endParaRPr lang="en-US" altLang="ko-KR" sz="14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수요자 중심</a:t>
            </a:r>
            <a:endParaRPr lang="en-US" altLang="ko-KR" sz="14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연계처리 및 통합운영</a:t>
            </a:r>
            <a:endParaRPr lang="en-US" altLang="ko-KR" sz="1400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효율 개선 및 에너지 저감</a:t>
            </a:r>
            <a:endParaRPr lang="en-US" altLang="ko-KR" sz="1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8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750629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1.2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최종 목표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495425" y="344488"/>
            <a:ext cx="3886203" cy="669465"/>
            <a:chOff x="1495425" y="344488"/>
            <a:chExt cx="3886203" cy="669465"/>
          </a:xfrm>
        </p:grpSpPr>
        <p:sp>
          <p:nvSpPr>
            <p:cNvPr id="32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3" name="Text Box 1060"/>
            <p:cNvSpPr txBox="1">
              <a:spLocks noChangeArrowheads="1"/>
            </p:cNvSpPr>
            <p:nvPr/>
          </p:nvSpPr>
          <p:spPr bwMode="auto">
            <a:xfrm>
              <a:off x="2576736" y="496888"/>
              <a:ext cx="2675912" cy="5170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en-US" altLang="ko-KR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Smart Water Grid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4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1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8519493" y="494209"/>
            <a:ext cx="110869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스마트워터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그리드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3000" y="4437112"/>
            <a:ext cx="2023591" cy="197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77284"/>
              </p:ext>
            </p:extLst>
          </p:nvPr>
        </p:nvGraphicFramePr>
        <p:xfrm>
          <a:off x="612692" y="4509120"/>
          <a:ext cx="660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0068"/>
                <a:gridCol w="442393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세부목표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내용</a:t>
                      </a:r>
                      <a:endParaRPr lang="ko-KR" altLang="en-US" dirty="0"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/>
                        <a:t>Security </a:t>
                      </a:r>
                      <a:r>
                        <a:rPr lang="ko-KR" altLang="en-US" sz="1200" baseline="0" dirty="0" smtClean="0"/>
                        <a:t>달성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수자원의 안정적 확보 및 시</a:t>
                      </a:r>
                      <a:r>
                        <a:rPr lang="en-US" altLang="ko-KR" sz="1200" dirty="0" smtClean="0"/>
                        <a:t>·</a:t>
                      </a:r>
                      <a:r>
                        <a:rPr lang="ko-KR" altLang="en-US" sz="1200" dirty="0" smtClean="0"/>
                        <a:t>공간적 격차 해소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Safety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달성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필요 수자원 및 수질의 안정적 공급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효율적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Solution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저 에너지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고 효율의 지능형 수자원 설계 및 관리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Paradigm </a:t>
                      </a:r>
                      <a:r>
                        <a:rPr lang="ko-KR" altLang="en-US" sz="1200" dirty="0" smtClean="0"/>
                        <a:t>변화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글로벌 물 산업 및 패러다임 변화에 능동 대응 및 선도화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122" y="1690472"/>
            <a:ext cx="6608133" cy="274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01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2288704" y="3284985"/>
            <a:ext cx="5832648" cy="598032"/>
            <a:chOff x="2288704" y="5301208"/>
            <a:chExt cx="7022991" cy="720080"/>
          </a:xfrm>
        </p:grpSpPr>
        <p:pic>
          <p:nvPicPr>
            <p:cNvPr id="46081" name="Picture 360" descr="050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직사각형 32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1.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조직 구성 및 인력 </a:t>
              </a:r>
              <a:endParaRPr lang="en-US" altLang="ko-KR" sz="20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288704" y="3875637"/>
            <a:ext cx="5832648" cy="598032"/>
            <a:chOff x="2288704" y="5301208"/>
            <a:chExt cx="7022991" cy="720080"/>
          </a:xfrm>
        </p:grpSpPr>
        <p:pic>
          <p:nvPicPr>
            <p:cNvPr id="37" name="Picture 360" descr="050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직사각형 37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2.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생산 </a:t>
              </a: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/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급수시설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928664" y="2204864"/>
            <a:ext cx="6464041" cy="999850"/>
            <a:chOff x="3296816" y="1484784"/>
            <a:chExt cx="6464041" cy="999850"/>
          </a:xfrm>
        </p:grpSpPr>
        <p:pic>
          <p:nvPicPr>
            <p:cNvPr id="42" name="Picture 174" descr="그림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96816" y="1484784"/>
              <a:ext cx="6464041" cy="99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" name="Group 212"/>
            <p:cNvGrpSpPr>
              <a:grpSpLocks/>
            </p:cNvGrpSpPr>
            <p:nvPr/>
          </p:nvGrpSpPr>
          <p:grpSpPr bwMode="auto">
            <a:xfrm>
              <a:off x="3656856" y="1772816"/>
              <a:ext cx="681038" cy="601663"/>
              <a:chOff x="960" y="848"/>
              <a:chExt cx="486" cy="484"/>
            </a:xfrm>
          </p:grpSpPr>
          <p:pic>
            <p:nvPicPr>
              <p:cNvPr id="46" name="Picture 213" descr="공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-6000" contrast="36000"/>
              </a:blip>
              <a:srcRect/>
              <a:stretch>
                <a:fillRect/>
              </a:stretch>
            </p:blipFill>
            <p:spPr bwMode="auto">
              <a:xfrm>
                <a:off x="960" y="848"/>
                <a:ext cx="486" cy="484"/>
              </a:xfrm>
              <a:prstGeom prst="rect">
                <a:avLst/>
              </a:prstGeom>
              <a:noFill/>
              <a:effectLst>
                <a:outerShdw dist="35921" dir="2700000" algn="ctr" rotWithShape="0">
                  <a:schemeClr val="tx1"/>
                </a:outerShdw>
              </a:effectLst>
            </p:spPr>
          </p:pic>
          <p:sp>
            <p:nvSpPr>
              <p:cNvPr id="47" name="AutoShape 214"/>
              <p:cNvSpPr>
                <a:spLocks noChangeArrowheads="1"/>
              </p:cNvSpPr>
              <p:nvPr/>
            </p:nvSpPr>
            <p:spPr bwMode="auto">
              <a:xfrm>
                <a:off x="1030" y="922"/>
                <a:ext cx="336" cy="336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noFill/>
                <a:round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 vert="horz" wrap="none" lIns="9000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ko-KR" b="1" dirty="0" smtClean="0">
                    <a:solidFill>
                      <a:srgbClr val="FFFFFF"/>
                    </a:solidFill>
                    <a:latin typeface="Tahoma"/>
                    <a:ea typeface="HY각헤드라인M"/>
                  </a:rPr>
                  <a:t>I</a:t>
                </a:r>
                <a:endParaRPr lang="ko-KR" altLang="ko-KR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4391794" y="1811139"/>
              <a:ext cx="4536504" cy="525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8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상수도사업본부 현황</a:t>
              </a:r>
            </a:p>
          </p:txBody>
        </p:sp>
      </p:grpSp>
      <p:sp>
        <p:nvSpPr>
          <p:cNvPr id="48" name="슬라이드 번호 개체 틀 4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18" name="AutoShape 1"/>
          <p:cNvSpPr>
            <a:spLocks noChangeArrowheads="1"/>
          </p:cNvSpPr>
          <p:nvPr/>
        </p:nvSpPr>
        <p:spPr bwMode="auto">
          <a:xfrm>
            <a:off x="5428480" y="494209"/>
            <a:ext cx="1116000" cy="433561"/>
          </a:xfrm>
          <a:prstGeom prst="chevron">
            <a:avLst>
              <a:gd name="adj" fmla="val 55367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상수도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사업본부 현황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288704" y="4466289"/>
            <a:ext cx="5832648" cy="598032"/>
            <a:chOff x="2288704" y="5301208"/>
            <a:chExt cx="7022991" cy="720080"/>
          </a:xfrm>
        </p:grpSpPr>
        <p:pic>
          <p:nvPicPr>
            <p:cNvPr id="20" name="Picture 360" descr="050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3.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주요 업무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288704" y="5056941"/>
            <a:ext cx="5832648" cy="598032"/>
            <a:chOff x="2288704" y="5301208"/>
            <a:chExt cx="7022991" cy="720080"/>
          </a:xfrm>
        </p:grpSpPr>
        <p:pic>
          <p:nvPicPr>
            <p:cNvPr id="24" name="Picture 360" descr="050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4.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예산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40632" y="2780928"/>
            <a:ext cx="6624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8000" dirty="0" smtClean="0"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sz="8000" dirty="0" smtClean="0"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8000" dirty="0">
              <a:solidFill>
                <a:schemeClr val="accent1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44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495425" y="523876"/>
            <a:ext cx="3886203" cy="431800"/>
          </a:xfrm>
          <a:prstGeom prst="roundRect">
            <a:avLst>
              <a:gd name="adj" fmla="val 28167"/>
            </a:avLst>
          </a:prstGeom>
          <a:gradFill rotWithShape="1">
            <a:gsLst>
              <a:gs pos="0">
                <a:srgbClr val="243748"/>
              </a:gs>
              <a:gs pos="50000">
                <a:srgbClr val="C5E2FF"/>
              </a:gs>
              <a:gs pos="100000">
                <a:srgbClr val="243748"/>
              </a:gs>
            </a:gsLst>
            <a:lin ang="0" scaled="1"/>
          </a:gradFill>
          <a:ln w="19050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003399">
                <a:alpha val="50000"/>
              </a:srgbClr>
            </a:prstShdw>
          </a:effectLst>
        </p:spPr>
        <p:txBody>
          <a:bodyPr wrap="none" anchor="ctr"/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1060"/>
          <p:cNvSpPr txBox="1">
            <a:spLocks noChangeArrowheads="1"/>
          </p:cNvSpPr>
          <p:nvPr/>
        </p:nvSpPr>
        <p:spPr bwMode="auto">
          <a:xfrm>
            <a:off x="2467000" y="525463"/>
            <a:ext cx="2700315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</a:pPr>
            <a:r>
              <a:rPr lang="ko-KR" altLang="en-US" sz="2000" b="1" dirty="0" smtClean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조직 구성 및 인력</a:t>
            </a:r>
            <a:endParaRPr lang="ko-KR" altLang="en-US" sz="2000" b="1" dirty="0">
              <a:ln w="12700">
                <a:solidFill>
                  <a:srgbClr val="051848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WordArt 8"/>
          <p:cNvSpPr>
            <a:spLocks noChangeArrowheads="1" noChangeShapeType="1" noTextEdit="1"/>
          </p:cNvSpPr>
          <p:nvPr/>
        </p:nvSpPr>
        <p:spPr bwMode="auto">
          <a:xfrm>
            <a:off x="1822466" y="344488"/>
            <a:ext cx="644534" cy="568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ko-KR" sz="3900" i="1" kern="10" dirty="0" smtClean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rPr>
              <a:t>1</a:t>
            </a:r>
            <a:endParaRPr lang="ko-KR" altLang="en-US" sz="3900" i="1" kern="10" dirty="0">
              <a:ln w="9525">
                <a:noFill/>
                <a:round/>
                <a:headEnd/>
                <a:tailEnd/>
              </a:ln>
              <a:solidFill>
                <a:srgbClr val="FF9900"/>
              </a:solidFill>
              <a:effectLst>
                <a:outerShdw dist="17961" dir="2700000" algn="ctr" rotWithShape="0">
                  <a:srgbClr val="243748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5" name="슬라이드 번호 개체 틀 6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10" name="AutoShape 1"/>
          <p:cNvSpPr>
            <a:spLocks noChangeArrowheads="1"/>
          </p:cNvSpPr>
          <p:nvPr/>
        </p:nvSpPr>
        <p:spPr bwMode="auto">
          <a:xfrm>
            <a:off x="5428480" y="494209"/>
            <a:ext cx="1116000" cy="433561"/>
          </a:xfrm>
          <a:prstGeom prst="chevron">
            <a:avLst>
              <a:gd name="adj" fmla="val 55367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상수도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사업본부 현황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7" name="AutoShape 49"/>
          <p:cNvSpPr>
            <a:spLocks noChangeArrowheads="1"/>
          </p:cNvSpPr>
          <p:nvPr/>
        </p:nvSpPr>
        <p:spPr bwMode="blackWhite">
          <a:xfrm flipH="1">
            <a:off x="3959728" y="1412776"/>
            <a:ext cx="2016000" cy="468000"/>
          </a:xfrm>
          <a:prstGeom prst="roundRect">
            <a:avLst>
              <a:gd name="adj" fmla="val 9106"/>
            </a:avLst>
          </a:prstGeom>
          <a:solidFill>
            <a:schemeClr val="accent1">
              <a:lumMod val="75000"/>
            </a:schemeClr>
          </a:solidFill>
          <a:ln w="2540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vert="horz" wrap="none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상 수 도 사 업 본 부</a:t>
            </a:r>
            <a:endParaRPr kumimoji="1" lang="ko-KR" altLang="en-US" sz="12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63" name="직선 연결선 162"/>
          <p:cNvCxnSpPr>
            <a:stCxn id="157" idx="2"/>
            <a:endCxn id="159" idx="0"/>
          </p:cNvCxnSpPr>
          <p:nvPr/>
        </p:nvCxnSpPr>
        <p:spPr bwMode="auto">
          <a:xfrm>
            <a:off x="4967728" y="1880776"/>
            <a:ext cx="1" cy="419718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AutoShape 50"/>
          <p:cNvSpPr>
            <a:spLocks noChangeArrowheads="1"/>
          </p:cNvSpPr>
          <p:nvPr/>
        </p:nvSpPr>
        <p:spPr bwMode="blackWhite">
          <a:xfrm flipH="1">
            <a:off x="3959729" y="2300494"/>
            <a:ext cx="2016000" cy="4320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>
                  <a:gamma/>
                  <a:shade val="86275"/>
                  <a:invGamma/>
                </a:srgbClr>
              </a:gs>
              <a:gs pos="50000">
                <a:srgbClr val="699D5F"/>
              </a:gs>
              <a:gs pos="100000">
                <a:srgbClr val="699D5F">
                  <a:gamma/>
                  <a:shade val="86275"/>
                  <a:invGamma/>
                </a:srgbClr>
              </a:gs>
            </a:gsLst>
            <a:lin ang="2700000" scaled="1"/>
          </a:gradFill>
          <a:ln w="2540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사 업 소</a:t>
            </a:r>
            <a:endParaRPr lang="en-US" altLang="ko-KR" sz="12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0" name="AutoShape 49"/>
          <p:cNvSpPr>
            <a:spLocks noChangeArrowheads="1"/>
          </p:cNvSpPr>
          <p:nvPr/>
        </p:nvSpPr>
        <p:spPr bwMode="blackWhite">
          <a:xfrm flipH="1">
            <a:off x="6969448" y="2300493"/>
            <a:ext cx="2016000" cy="468000"/>
          </a:xfrm>
          <a:prstGeom prst="roundRect">
            <a:avLst>
              <a:gd name="adj" fmla="val 9106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r>
              <a:rPr lang="ko-KR" altLang="en-US" sz="1200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서울물연구원</a:t>
            </a:r>
            <a:endParaRPr lang="ko-KR" altLang="en-US" sz="1200" dirty="0" smtClean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" name="꺾인 연결선 2"/>
          <p:cNvCxnSpPr>
            <a:stCxn id="158" idx="0"/>
            <a:endCxn id="160" idx="0"/>
          </p:cNvCxnSpPr>
          <p:nvPr/>
        </p:nvCxnSpPr>
        <p:spPr bwMode="auto">
          <a:xfrm rot="5400000" flipH="1" flipV="1">
            <a:off x="4975961" y="-700992"/>
            <a:ext cx="1" cy="6002973"/>
          </a:xfrm>
          <a:prstGeom prst="bentConnector3">
            <a:avLst>
              <a:gd name="adj1" fmla="val 22860100000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AutoShape 49"/>
          <p:cNvSpPr>
            <a:spLocks noChangeArrowheads="1"/>
          </p:cNvSpPr>
          <p:nvPr/>
        </p:nvSpPr>
        <p:spPr bwMode="blackWhite">
          <a:xfrm flipH="1">
            <a:off x="966475" y="2300494"/>
            <a:ext cx="2016000" cy="468000"/>
          </a:xfrm>
          <a:prstGeom prst="roundRect">
            <a:avLst>
              <a:gd name="adj" fmla="val 9106"/>
            </a:avLst>
          </a:prstGeom>
          <a:solidFill>
            <a:srgbClr val="C06942"/>
          </a:solidFill>
          <a:ln w="25400">
            <a:solidFill>
              <a:srgbClr val="FFFFFF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</p:spPr>
        <p:txBody>
          <a:bodyPr vert="horz" wrap="none" anchor="ctr"/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본 부</a:t>
            </a:r>
            <a:endParaRPr kumimoji="1" lang="en-US" altLang="ko-KR" sz="1200" b="1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02" name="직선 연결선 201"/>
          <p:cNvCxnSpPr>
            <a:stCxn id="159" idx="2"/>
            <a:endCxn id="196" idx="0"/>
          </p:cNvCxnSpPr>
          <p:nvPr/>
        </p:nvCxnSpPr>
        <p:spPr bwMode="auto">
          <a:xfrm>
            <a:off x="4967729" y="2732494"/>
            <a:ext cx="0" cy="432217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>
            <a:stCxn id="160" idx="2"/>
            <a:endCxn id="215" idx="0"/>
          </p:cNvCxnSpPr>
          <p:nvPr/>
        </p:nvCxnSpPr>
        <p:spPr bwMode="auto">
          <a:xfrm>
            <a:off x="7977448" y="2768493"/>
            <a:ext cx="0" cy="396218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/>
          <p:cNvCxnSpPr>
            <a:stCxn id="158" idx="2"/>
            <a:endCxn id="170" idx="0"/>
          </p:cNvCxnSpPr>
          <p:nvPr/>
        </p:nvCxnSpPr>
        <p:spPr bwMode="auto">
          <a:xfrm>
            <a:off x="1974475" y="2768494"/>
            <a:ext cx="0" cy="396217"/>
          </a:xfrm>
          <a:prstGeom prst="line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152" name="표 5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34222"/>
              </p:ext>
            </p:extLst>
          </p:nvPr>
        </p:nvGraphicFramePr>
        <p:xfrm>
          <a:off x="419718" y="5679491"/>
          <a:ext cx="9105284" cy="752856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585746"/>
                <a:gridCol w="1467294"/>
                <a:gridCol w="1467294"/>
                <a:gridCol w="1135951"/>
                <a:gridCol w="1141123"/>
                <a:gridCol w="1144378"/>
                <a:gridCol w="1134611"/>
                <a:gridCol w="1028887"/>
              </a:tblGrid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effectLst/>
                        </a:rPr>
                        <a:t>구 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effectLst/>
                        </a:rPr>
                        <a:t>합 계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effectLst/>
                        </a:rPr>
                        <a:t>일 반 직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effectLst/>
                        </a:rPr>
                        <a:t>관 </a:t>
                      </a:r>
                      <a:r>
                        <a:rPr lang="ko-KR" altLang="en-US" sz="1200" b="1" kern="0" spc="-50" dirty="0" smtClean="0">
                          <a:effectLst/>
                        </a:rPr>
                        <a:t>리 </a:t>
                      </a:r>
                      <a:r>
                        <a:rPr lang="ko-KR" altLang="en-US" sz="1200" b="1" kern="0" spc="-50" dirty="0" err="1" smtClean="0">
                          <a:effectLst/>
                        </a:rPr>
                        <a:t>운영직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effectLst/>
                        </a:rPr>
                        <a:t>연구직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effectLst/>
                        </a:rPr>
                        <a:t>전 </a:t>
                      </a:r>
                      <a:r>
                        <a:rPr lang="ko-KR" altLang="en-US" sz="1200" b="1" kern="0" spc="-50" dirty="0" smtClean="0">
                          <a:effectLst/>
                        </a:rPr>
                        <a:t>문 경력관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effectLst/>
                        </a:rPr>
                        <a:t>임기제 일반직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>
                          <a:effectLst/>
                        </a:rPr>
                        <a:t>임기제 기 타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-150" dirty="0" smtClean="0">
                          <a:effectLst/>
                        </a:rPr>
                        <a:t>(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정원  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/ 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현원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)</a:t>
                      </a:r>
                      <a:endParaRPr lang="ko-KR" altLang="en-US" sz="5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-150" dirty="0" smtClean="0">
                          <a:effectLst/>
                        </a:rPr>
                        <a:t>(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정원  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/ 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현원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)</a:t>
                      </a:r>
                      <a:endParaRPr lang="ko-KR" altLang="en-US" sz="1100" b="1" kern="0" spc="-150" dirty="0">
                        <a:solidFill>
                          <a:srgbClr val="000000"/>
                        </a:solidFill>
                        <a:effectLst/>
                        <a:latin typeface="+mn-lt"/>
                        <a:ea typeface="신명 중고딕"/>
                        <a:cs typeface="+mn-cs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-150" dirty="0" smtClean="0">
                          <a:effectLst/>
                        </a:rPr>
                        <a:t>(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정원  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/ 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현원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)</a:t>
                      </a:r>
                      <a:endParaRPr lang="ko-KR" altLang="en-US" sz="1100" b="1" kern="0" spc="-150" dirty="0">
                        <a:solidFill>
                          <a:srgbClr val="000000"/>
                        </a:solidFill>
                        <a:effectLst/>
                        <a:latin typeface="+mn-lt"/>
                        <a:ea typeface="신명 중고딕"/>
                        <a:cs typeface="+mn-cs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-150" dirty="0" smtClean="0">
                          <a:effectLst/>
                        </a:rPr>
                        <a:t>(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정원  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/ 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현원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)</a:t>
                      </a:r>
                      <a:endParaRPr lang="ko-KR" altLang="en-US" sz="1100" b="1" kern="0" spc="-150" dirty="0">
                        <a:solidFill>
                          <a:srgbClr val="000000"/>
                        </a:solidFill>
                        <a:effectLst/>
                        <a:latin typeface="+mn-lt"/>
                        <a:ea typeface="신명 중고딕"/>
                        <a:cs typeface="+mn-cs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-150" dirty="0" smtClean="0">
                          <a:effectLst/>
                        </a:rPr>
                        <a:t>(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정원  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/ 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현원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)</a:t>
                      </a:r>
                      <a:endParaRPr lang="ko-KR" altLang="en-US" sz="1100" b="1" kern="0" spc="-150" dirty="0">
                        <a:solidFill>
                          <a:srgbClr val="000000"/>
                        </a:solidFill>
                        <a:effectLst/>
                        <a:latin typeface="+mn-lt"/>
                        <a:ea typeface="신명 중고딕"/>
                        <a:cs typeface="+mn-cs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-150" dirty="0" smtClean="0">
                          <a:effectLst/>
                        </a:rPr>
                        <a:t>(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정원  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/ 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현원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)</a:t>
                      </a:r>
                      <a:endParaRPr lang="ko-KR" altLang="en-US" sz="1100" b="1" kern="0" spc="-150" dirty="0">
                        <a:solidFill>
                          <a:srgbClr val="000000"/>
                        </a:solidFill>
                        <a:effectLst/>
                        <a:latin typeface="+mn-lt"/>
                        <a:ea typeface="신명 중고딕"/>
                        <a:cs typeface="+mn-cs"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-150" dirty="0" smtClean="0">
                          <a:effectLst/>
                        </a:rPr>
                        <a:t>(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정원  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/ </a:t>
                      </a:r>
                      <a:r>
                        <a:rPr lang="ko-KR" altLang="en-US" sz="1050" b="1" kern="0" spc="-150" dirty="0" smtClean="0">
                          <a:effectLst/>
                        </a:rPr>
                        <a:t>현원</a:t>
                      </a:r>
                      <a:r>
                        <a:rPr lang="en-US" altLang="ko-KR" sz="1050" b="1" kern="0" spc="-150" dirty="0" smtClean="0">
                          <a:effectLst/>
                        </a:rPr>
                        <a:t>)</a:t>
                      </a:r>
                      <a:endParaRPr lang="ko-KR" altLang="en-US" sz="1100" b="1" kern="0" spc="-150" dirty="0">
                        <a:solidFill>
                          <a:srgbClr val="000000"/>
                        </a:solidFill>
                        <a:effectLst/>
                        <a:latin typeface="+mn-lt"/>
                        <a:ea typeface="신명 중고딕"/>
                        <a:cs typeface="+mn-cs"/>
                      </a:endParaRPr>
                    </a:p>
                  </a:txBody>
                  <a:tcPr marL="17907" marR="17907" marT="17907" marB="17907" anchor="ctr"/>
                </a:tc>
              </a:tr>
              <a:tr h="247396">
                <a:tc>
                  <a:txBody>
                    <a:bodyPr/>
                    <a:lstStyle/>
                    <a:p>
                      <a:pPr marL="0" marR="1143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effectLst/>
                        </a:rPr>
                        <a:t>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</a:rPr>
                        <a:t>2,006  /  1,867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</a:rPr>
                        <a:t>1,363  /  1,235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</a:rPr>
                        <a:t>552 / 458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</a:rPr>
                        <a:t>62 / 62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</a:rPr>
                        <a:t>9 / 8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</a:rPr>
                        <a:t>20 / 20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effectLst/>
                        </a:rPr>
                        <a:t>0 / 93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/>
                </a:tc>
              </a:tr>
            </a:tbl>
          </a:graphicData>
        </a:graphic>
      </p:graphicFrame>
      <p:sp>
        <p:nvSpPr>
          <p:cNvPr id="5153" name="Rectangle 3"/>
          <p:cNvSpPr>
            <a:spLocks noChangeArrowheads="1"/>
          </p:cNvSpPr>
          <p:nvPr/>
        </p:nvSpPr>
        <p:spPr bwMode="auto">
          <a:xfrm>
            <a:off x="1933575" y="32893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54" name="직사각형 5153"/>
          <p:cNvSpPr/>
          <p:nvPr/>
        </p:nvSpPr>
        <p:spPr>
          <a:xfrm>
            <a:off x="352933" y="5302063"/>
            <a:ext cx="3020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sz="1400" b="1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인력 현황</a:t>
            </a:r>
            <a:r>
              <a:rPr lang="en-US" altLang="ko-KR" sz="1400" b="1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2,006 / 1,876명 (</a:t>
            </a:r>
            <a:r>
              <a:rPr lang="en-US" altLang="ko-KR" sz="1400" b="1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정원</a:t>
            </a:r>
            <a:r>
              <a:rPr lang="en-US" altLang="ko-KR" sz="1400" b="1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/</a:t>
            </a:r>
            <a:r>
              <a:rPr lang="en-US" altLang="ko-KR" sz="1400" b="1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현원</a:t>
            </a:r>
            <a:r>
              <a:rPr lang="en-US" altLang="ko-KR" sz="1400" b="1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</a:t>
            </a:r>
          </a:p>
        </p:txBody>
      </p:sp>
      <p:sp>
        <p:nvSpPr>
          <p:cNvPr id="5155" name="직사각형 5154"/>
          <p:cNvSpPr/>
          <p:nvPr/>
        </p:nvSpPr>
        <p:spPr>
          <a:xfrm>
            <a:off x="8349194" y="5445224"/>
            <a:ext cx="12843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('16. 1. 11. </a:t>
            </a:r>
            <a:r>
              <a:rPr lang="ko-KR" altLang="en-US" sz="1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기준</a:t>
            </a:r>
            <a:r>
              <a:rPr lang="en-US" altLang="ko-KR" sz="1200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</a:t>
            </a:r>
            <a:endParaRPr lang="ko-KR" altLang="en-US" sz="1200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1160742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요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금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관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리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(4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1722475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생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산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(4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2284208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급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(4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2845942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시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설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안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(4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3" name="꺾인 연결선 172"/>
          <p:cNvCxnSpPr>
            <a:stCxn id="241" idx="0"/>
            <a:endCxn id="172" idx="0"/>
          </p:cNvCxnSpPr>
          <p:nvPr/>
        </p:nvCxnSpPr>
        <p:spPr bwMode="auto">
          <a:xfrm rot="5400000" flipH="1" flipV="1">
            <a:off x="1974475" y="2041245"/>
            <a:ext cx="12700" cy="2246933"/>
          </a:xfrm>
          <a:prstGeom prst="bentConnector3">
            <a:avLst>
              <a:gd name="adj1" fmla="val 1800000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 175"/>
          <p:cNvCxnSpPr>
            <a:stCxn id="169" idx="0"/>
            <a:endCxn id="171" idx="0"/>
          </p:cNvCxnSpPr>
          <p:nvPr/>
        </p:nvCxnSpPr>
        <p:spPr bwMode="auto">
          <a:xfrm rot="5400000" flipH="1" flipV="1">
            <a:off x="1974475" y="2602978"/>
            <a:ext cx="12700" cy="1123466"/>
          </a:xfrm>
          <a:prstGeom prst="bentConnector3">
            <a:avLst>
              <a:gd name="adj1" fmla="val 1800000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/>
          <p:cNvSpPr/>
          <p:nvPr/>
        </p:nvSpPr>
        <p:spPr>
          <a:xfrm>
            <a:off x="3959729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사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업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소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(8)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4715729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리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정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센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터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(6)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5471729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자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재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관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리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센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터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99" name="꺾인 연결선 198"/>
          <p:cNvCxnSpPr>
            <a:stCxn id="195" idx="0"/>
            <a:endCxn id="197" idx="0"/>
          </p:cNvCxnSpPr>
          <p:nvPr/>
        </p:nvCxnSpPr>
        <p:spPr bwMode="auto">
          <a:xfrm rot="5400000" flipH="1" flipV="1">
            <a:off x="4967729" y="2408711"/>
            <a:ext cx="12700" cy="1512000"/>
          </a:xfrm>
          <a:prstGeom prst="bentConnector3">
            <a:avLst>
              <a:gd name="adj1" fmla="val 1800000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6969448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질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석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(5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8481448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lnSpc>
                <a:spcPts val="14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미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400"/>
              </a:lnSpc>
            </a:pP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4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400"/>
              </a:lnSpc>
            </a:pP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략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4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연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4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4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센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4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터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14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(2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cxnSp>
        <p:nvCxnSpPr>
          <p:cNvPr id="209" name="꺾인 연결선 208"/>
          <p:cNvCxnSpPr>
            <a:stCxn id="206" idx="0"/>
            <a:endCxn id="208" idx="0"/>
          </p:cNvCxnSpPr>
          <p:nvPr/>
        </p:nvCxnSpPr>
        <p:spPr bwMode="auto">
          <a:xfrm rot="5400000" flipH="1" flipV="1">
            <a:off x="7977448" y="2408711"/>
            <a:ext cx="12700" cy="1512000"/>
          </a:xfrm>
          <a:prstGeom prst="bentConnector3">
            <a:avLst>
              <a:gd name="adj1" fmla="val 1800000"/>
            </a:avLst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직사각형 214"/>
          <p:cNvSpPr/>
          <p:nvPr/>
        </p:nvSpPr>
        <p:spPr>
          <a:xfrm>
            <a:off x="7725448" y="3164711"/>
            <a:ext cx="504000" cy="1764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연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구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(4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과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1" name="모서리가 둥근 직사각형 240"/>
          <p:cNvSpPr/>
          <p:nvPr/>
        </p:nvSpPr>
        <p:spPr>
          <a:xfrm>
            <a:off x="599009" y="3164711"/>
            <a:ext cx="504000" cy="1764000"/>
          </a:xfrm>
          <a:prstGeom prst="roundRect">
            <a:avLst>
              <a:gd name="adj" fmla="val 4533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경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영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관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리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부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(6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과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2689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1222528" y="4376851"/>
            <a:ext cx="7889574" cy="1776299"/>
          </a:xfrm>
          <a:prstGeom prst="roundRect">
            <a:avLst>
              <a:gd name="adj" fmla="val 8698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279400" dist="38100" dir="2700000" sx="61000" sy="61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22528" y="1989608"/>
            <a:ext cx="7889574" cy="1655415"/>
          </a:xfrm>
          <a:prstGeom prst="roundRect">
            <a:avLst>
              <a:gd name="adj" fmla="val 8698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279400" dist="38100" dir="2700000" sx="61000" sy="61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495425" y="523876"/>
            <a:ext cx="3886203" cy="431800"/>
          </a:xfrm>
          <a:prstGeom prst="roundRect">
            <a:avLst>
              <a:gd name="adj" fmla="val 28167"/>
            </a:avLst>
          </a:prstGeom>
          <a:gradFill rotWithShape="1">
            <a:gsLst>
              <a:gs pos="0">
                <a:srgbClr val="243748"/>
              </a:gs>
              <a:gs pos="50000">
                <a:srgbClr val="C5E2FF"/>
              </a:gs>
              <a:gs pos="100000">
                <a:srgbClr val="243748"/>
              </a:gs>
            </a:gsLst>
            <a:lin ang="0" scaled="1"/>
          </a:gradFill>
          <a:ln w="19050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003399">
                <a:alpha val="50000"/>
              </a:srgbClr>
            </a:prstShdw>
          </a:effectLst>
        </p:spPr>
        <p:txBody>
          <a:bodyPr wrap="none" anchor="ctr"/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1060"/>
          <p:cNvSpPr txBox="1">
            <a:spLocks noChangeArrowheads="1"/>
          </p:cNvSpPr>
          <p:nvPr/>
        </p:nvSpPr>
        <p:spPr bwMode="auto">
          <a:xfrm>
            <a:off x="2467000" y="525463"/>
            <a:ext cx="2700315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</a:pPr>
            <a:r>
              <a:rPr lang="ko-KR" altLang="en-US" sz="2000" b="1" dirty="0" smtClean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생산 </a:t>
            </a:r>
            <a:r>
              <a:rPr lang="en-US" altLang="ko-KR" sz="2000" b="1" dirty="0" smtClean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/ </a:t>
            </a:r>
            <a:r>
              <a:rPr lang="ko-KR" altLang="en-US" sz="2000" b="1" dirty="0" smtClean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급수시설 </a:t>
            </a:r>
            <a:endParaRPr lang="ko-KR" altLang="en-US" sz="2000" b="1" dirty="0">
              <a:ln w="12700">
                <a:solidFill>
                  <a:srgbClr val="051848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WordArt 8"/>
          <p:cNvSpPr>
            <a:spLocks noChangeArrowheads="1" noChangeShapeType="1" noTextEdit="1"/>
          </p:cNvSpPr>
          <p:nvPr/>
        </p:nvSpPr>
        <p:spPr bwMode="auto">
          <a:xfrm>
            <a:off x="1822466" y="344488"/>
            <a:ext cx="644534" cy="568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ko-KR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rPr>
              <a:t>2</a:t>
            </a:r>
            <a:endParaRPr lang="ko-KR" altLang="en-US" sz="3900" i="1" kern="10" dirty="0">
              <a:ln w="9525">
                <a:noFill/>
                <a:round/>
                <a:headEnd/>
                <a:tailEnd/>
              </a:ln>
              <a:solidFill>
                <a:srgbClr val="FF9900"/>
              </a:solidFill>
              <a:effectLst>
                <a:outerShdw dist="17961" dir="2700000" algn="ctr" rotWithShape="0">
                  <a:srgbClr val="243748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989806" y="1484784"/>
            <a:ext cx="5434013" cy="504825"/>
            <a:chOff x="989806" y="1123950"/>
            <a:chExt cx="5434013" cy="504825"/>
          </a:xfrm>
        </p:grpSpPr>
        <p:pic>
          <p:nvPicPr>
            <p:cNvPr id="8" name="Picture 3" descr="두줄"/>
            <p:cNvPicPr>
              <a:picLocks noChangeAspect="1" noChangeArrowheads="1"/>
            </p:cNvPicPr>
            <p:nvPr/>
          </p:nvPicPr>
          <p:blipFill>
            <a:blip r:embed="rId2" cstate="print"/>
            <a:srcRect b="85797"/>
            <a:stretch>
              <a:fillRect/>
            </a:stretch>
          </p:blipFill>
          <p:spPr bwMode="auto">
            <a:xfrm>
              <a:off x="989806" y="1123950"/>
              <a:ext cx="5434013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146969" y="1123950"/>
              <a:ext cx="2897187" cy="3683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2.1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생산시설 현황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65" name="슬라이드 번호 개체 틀 6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10" name="AutoShape 1"/>
          <p:cNvSpPr>
            <a:spLocks noChangeArrowheads="1"/>
          </p:cNvSpPr>
          <p:nvPr/>
        </p:nvSpPr>
        <p:spPr bwMode="auto">
          <a:xfrm>
            <a:off x="5428480" y="494209"/>
            <a:ext cx="1116000" cy="433561"/>
          </a:xfrm>
          <a:prstGeom prst="chevron">
            <a:avLst>
              <a:gd name="adj" fmla="val 55367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상수도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사업본부 현황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40657" y="2141651"/>
            <a:ext cx="4953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○ 생산능력 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고도정수 </a:t>
            </a:r>
            <a:r>
              <a:rPr lang="en-US" altLang="ko-KR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357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만㎥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/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일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(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총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445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만㎥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/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일</a:t>
            </a:r>
            <a:r>
              <a:rPr lang="en-US" altLang="ko-KR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)</a:t>
            </a:r>
            <a:br>
              <a:rPr lang="en-US" altLang="ko-KR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</a:br>
            <a:r>
              <a:rPr lang="en-US" altLang="ko-KR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   -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정수장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6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개소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취수장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4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개소</a:t>
            </a:r>
            <a:endParaRPr lang="en-US" altLang="ko-KR" dirty="0" smtClean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algn="l" latinLnBrk="0">
              <a:lnSpc>
                <a:spcPct val="150000"/>
              </a:lnSpc>
            </a:pP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○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생 산 량 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평균 </a:t>
            </a:r>
            <a:r>
              <a:rPr lang="en-US" altLang="ko-KR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317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만㎥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/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일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,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최대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351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만㎥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/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일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989806" y="3861073"/>
            <a:ext cx="5434013" cy="504825"/>
            <a:chOff x="989806" y="3500239"/>
            <a:chExt cx="5434013" cy="504825"/>
          </a:xfrm>
        </p:grpSpPr>
        <p:pic>
          <p:nvPicPr>
            <p:cNvPr id="12" name="Picture 3" descr="두줄"/>
            <p:cNvPicPr>
              <a:picLocks noChangeAspect="1" noChangeArrowheads="1"/>
            </p:cNvPicPr>
            <p:nvPr/>
          </p:nvPicPr>
          <p:blipFill>
            <a:blip r:embed="rId2" cstate="print"/>
            <a:srcRect b="85797"/>
            <a:stretch>
              <a:fillRect/>
            </a:stretch>
          </p:blipFill>
          <p:spPr bwMode="auto">
            <a:xfrm>
              <a:off x="989806" y="3500239"/>
              <a:ext cx="5434013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146969" y="3500239"/>
              <a:ext cx="2897187" cy="3683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2.2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급수시설 현황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340657" y="4376851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○ 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상수도관 </a:t>
            </a:r>
            <a:r>
              <a:rPr lang="en-US" altLang="ko-KR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13,721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㎞</a:t>
            </a:r>
            <a:endParaRPr lang="en-US" altLang="ko-KR" dirty="0" smtClean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algn="l" latinLnBrk="0">
              <a:lnSpc>
                <a:spcPct val="150000"/>
              </a:lnSpc>
            </a:pP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○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배수지 </a:t>
            </a:r>
            <a:r>
              <a:rPr lang="en-US" altLang="ko-KR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102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개소  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총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242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만㎥</a:t>
            </a:r>
          </a:p>
          <a:p>
            <a:pPr algn="l" latinLnBrk="0">
              <a:lnSpc>
                <a:spcPct val="150000"/>
              </a:lnSpc>
            </a:pP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○ 가 </a:t>
            </a:r>
            <a:r>
              <a:rPr lang="ko-KR" altLang="en-US" dirty="0" err="1">
                <a:latin typeface="서울남산체 M" panose="02020603020101020101" pitchFamily="18" charset="-127"/>
                <a:ea typeface="서울남산체 M" panose="02020603020101020101" pitchFamily="18" charset="-127"/>
              </a:rPr>
              <a:t>압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장 </a:t>
            </a:r>
            <a:r>
              <a:rPr lang="en-US" altLang="ko-KR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</a:t>
            </a: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 </a:t>
            </a:r>
            <a:r>
              <a:rPr lang="en-US" altLang="ko-KR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205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개소 </a:t>
            </a:r>
            <a:endParaRPr lang="en-US" altLang="ko-KR" dirty="0" smtClean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  <a:p>
            <a:pPr algn="l" latinLnBrk="0">
              <a:lnSpc>
                <a:spcPct val="150000"/>
              </a:lnSpc>
            </a:pPr>
            <a:r>
              <a:rPr lang="ko-KR" altLang="en-US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○ </a:t>
            </a:r>
            <a:r>
              <a:rPr lang="ko-KR" altLang="en-US" dirty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급수전 </a:t>
            </a:r>
            <a:r>
              <a:rPr lang="en-US" altLang="ko-KR" dirty="0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: 2,110 </a:t>
            </a:r>
            <a:r>
              <a:rPr lang="ko-KR" altLang="en-US" dirty="0" err="1" smtClean="0">
                <a:latin typeface="서울남산체 M" panose="02020603020101020101" pitchFamily="18" charset="-127"/>
                <a:ea typeface="서울남산체 M" panose="02020603020101020101" pitchFamily="18" charset="-127"/>
              </a:rPr>
              <a:t>천전</a:t>
            </a:r>
            <a:endParaRPr lang="ko-KR" altLang="en-US" dirty="0">
              <a:latin typeface="서울남산체 M" panose="02020603020101020101" pitchFamily="18" charset="-127"/>
              <a:ea typeface="서울남산체 M" panose="02020603020101020101" pitchFamily="18" charset="-127"/>
            </a:endParaRPr>
          </a:p>
        </p:txBody>
      </p:sp>
      <p:pic>
        <p:nvPicPr>
          <p:cNvPr id="26" name="Picture 13"/>
          <p:cNvPicPr preferRelativeResize="0">
            <a:picLocks noChangeArrowheads="1"/>
          </p:cNvPicPr>
          <p:nvPr/>
        </p:nvPicPr>
        <p:blipFill rotWithShape="1">
          <a:blip r:embed="rId3" cstate="print"/>
          <a:srcRect t="29037"/>
          <a:stretch/>
        </p:blipFill>
        <p:spPr bwMode="auto">
          <a:xfrm>
            <a:off x="7142475" y="2132856"/>
            <a:ext cx="1800200" cy="1392735"/>
          </a:xfrm>
          <a:prstGeom prst="ellipse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pic>
        <p:nvPicPr>
          <p:cNvPr id="27" name="Picture 2"/>
          <p:cNvPicPr preferRelativeResize="0"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6068" r="4141" b="5796"/>
          <a:stretch/>
        </p:blipFill>
        <p:spPr bwMode="auto">
          <a:xfrm>
            <a:off x="6939989" y="4631801"/>
            <a:ext cx="2002686" cy="137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564612" y="1700808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-’15</a:t>
            </a:r>
            <a:r>
              <a:rPr lang="ko-KR" altLang="en-US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년 </a:t>
            </a:r>
            <a:r>
              <a:rPr lang="en-US" altLang="ko-KR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12</a:t>
            </a:r>
            <a:r>
              <a:rPr lang="ko-KR" altLang="en-US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월말 현재</a:t>
            </a:r>
            <a:endParaRPr lang="ko-KR" altLang="en-US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64612" y="4073004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-’15</a:t>
            </a:r>
            <a:r>
              <a:rPr lang="ko-KR" altLang="en-US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년 </a:t>
            </a:r>
            <a:r>
              <a:rPr lang="en-US" altLang="ko-KR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12</a:t>
            </a:r>
            <a:r>
              <a:rPr lang="ko-KR" altLang="en-US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월말 현재</a:t>
            </a:r>
            <a:endParaRPr lang="ko-KR" altLang="en-US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01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1913806" y="2204864"/>
            <a:ext cx="6457327" cy="1006059"/>
            <a:chOff x="3296816" y="2436062"/>
            <a:chExt cx="6457327" cy="1006059"/>
          </a:xfrm>
        </p:grpSpPr>
        <p:pic>
          <p:nvPicPr>
            <p:cNvPr id="52" name="Picture 176" descr="0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96816" y="2436062"/>
              <a:ext cx="6457327" cy="1006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3" name="그룹 84"/>
            <p:cNvGrpSpPr/>
            <p:nvPr/>
          </p:nvGrpSpPr>
          <p:grpSpPr>
            <a:xfrm>
              <a:off x="3656856" y="2708920"/>
              <a:ext cx="6097286" cy="626176"/>
              <a:chOff x="3656856" y="2672333"/>
              <a:chExt cx="6097286" cy="626176"/>
            </a:xfrm>
          </p:grpSpPr>
          <p:grpSp>
            <p:nvGrpSpPr>
              <p:cNvPr id="54" name="Group 212"/>
              <p:cNvGrpSpPr>
                <a:grpSpLocks/>
              </p:cNvGrpSpPr>
              <p:nvPr/>
            </p:nvGrpSpPr>
            <p:grpSpPr bwMode="auto">
              <a:xfrm>
                <a:off x="3656856" y="2672333"/>
                <a:ext cx="681038" cy="601663"/>
                <a:chOff x="960" y="848"/>
                <a:chExt cx="486" cy="484"/>
              </a:xfrm>
            </p:grpSpPr>
            <p:pic>
              <p:nvPicPr>
                <p:cNvPr id="56" name="Picture 213" descr="공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-6000" contrast="36000"/>
                </a:blip>
                <a:srcRect/>
                <a:stretch>
                  <a:fillRect/>
                </a:stretch>
              </p:blipFill>
              <p:spPr bwMode="auto">
                <a:xfrm>
                  <a:off x="960" y="848"/>
                  <a:ext cx="486" cy="484"/>
                </a:xfrm>
                <a:prstGeom prst="rect">
                  <a:avLst/>
                </a:prstGeom>
                <a:noFill/>
                <a:effectLst>
                  <a:outerShdw dist="35921" dir="2700000" algn="ctr" rotWithShape="0">
                    <a:schemeClr val="tx1"/>
                  </a:outerShdw>
                </a:effectLst>
              </p:spPr>
            </p:pic>
            <p:sp>
              <p:nvSpPr>
                <p:cNvPr id="57" name="AutoShape 214"/>
                <p:cNvSpPr>
                  <a:spLocks noChangeArrowheads="1"/>
                </p:cNvSpPr>
                <p:nvPr/>
              </p:nvSpPr>
              <p:spPr bwMode="auto">
                <a:xfrm>
                  <a:off x="1030" y="922"/>
                  <a:ext cx="336" cy="336"/>
                </a:xfrm>
                <a:prstGeom prst="roundRect">
                  <a:avLst>
                    <a:gd name="adj" fmla="val 50000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chemeClr val="tx1"/>
                  </a:outerShdw>
                </a:effectLst>
              </p:spPr>
              <p:txBody>
                <a:bodyPr vert="horz" wrap="none" lIns="9000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US" altLang="ko-KR" b="1" dirty="0" smtClean="0">
                      <a:solidFill>
                        <a:schemeClr val="bg1"/>
                      </a:solidFill>
                      <a:latin typeface="Tahoma"/>
                      <a:ea typeface="HY각헤드라인M"/>
                    </a:rPr>
                    <a:t>II</a:t>
                  </a:r>
                  <a:endParaRPr lang="en-US" altLang="ko-KR" b="1" dirty="0">
                    <a:solidFill>
                      <a:schemeClr val="bg1"/>
                    </a:solidFill>
                    <a:latin typeface="Tahoma"/>
                    <a:ea typeface="HY각헤드라인M"/>
                  </a:endParaRPr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4391793" y="2710656"/>
                <a:ext cx="5362349" cy="587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15000"/>
                  </a:lnSpc>
                </a:pPr>
                <a:r>
                  <a:rPr lang="ko-KR" altLang="en-US" sz="2800" b="1" dirty="0" err="1" smtClean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>아리수</a:t>
                </a:r>
                <a:r>
                  <a:rPr lang="ko-KR" altLang="en-US" sz="2800" b="1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> 통합정보시스템 구축</a:t>
                </a:r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2288704" y="3284985"/>
            <a:ext cx="5832648" cy="598032"/>
            <a:chOff x="2288704" y="5301208"/>
            <a:chExt cx="7022991" cy="720080"/>
          </a:xfrm>
        </p:grpSpPr>
        <p:pic>
          <p:nvPicPr>
            <p:cNvPr id="81" name="Picture 360" descr="050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직사각형 81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1.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구축 개요</a:t>
              </a:r>
            </a:p>
          </p:txBody>
        </p:sp>
      </p:grpSp>
      <p:sp>
        <p:nvSpPr>
          <p:cNvPr id="88" name="슬라이드 번호 개체 틀 8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288704" y="3877735"/>
            <a:ext cx="5832648" cy="598032"/>
            <a:chOff x="2288704" y="5301208"/>
            <a:chExt cx="7022991" cy="720080"/>
          </a:xfrm>
        </p:grpSpPr>
        <p:pic>
          <p:nvPicPr>
            <p:cNvPr id="16" name="Picture 360" descr="050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2.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시스템 구성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288704" y="4470486"/>
            <a:ext cx="5832648" cy="598032"/>
            <a:chOff x="2288704" y="5301208"/>
            <a:chExt cx="7022991" cy="720080"/>
          </a:xfrm>
        </p:grpSpPr>
        <p:pic>
          <p:nvPicPr>
            <p:cNvPr id="20" name="Picture 360" descr="050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3.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추진 현황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288704" y="5063237"/>
            <a:ext cx="5832648" cy="598032"/>
            <a:chOff x="2288704" y="5301208"/>
            <a:chExt cx="7022991" cy="720080"/>
          </a:xfrm>
        </p:grpSpPr>
        <p:pic>
          <p:nvPicPr>
            <p:cNvPr id="24" name="Picture 360" descr="050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직사각형 24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4.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통합정보센터 구축 현황</a:t>
              </a:r>
            </a:p>
          </p:txBody>
        </p:sp>
      </p:grpSp>
      <p:sp>
        <p:nvSpPr>
          <p:cNvPr id="32" name="AutoShape 2"/>
          <p:cNvSpPr>
            <a:spLocks noChangeArrowheads="1"/>
          </p:cNvSpPr>
          <p:nvPr/>
        </p:nvSpPr>
        <p:spPr bwMode="auto">
          <a:xfrm>
            <a:off x="6331396" y="494209"/>
            <a:ext cx="1357908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구축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495425" y="523876"/>
            <a:ext cx="3886203" cy="431800"/>
          </a:xfrm>
          <a:prstGeom prst="roundRect">
            <a:avLst>
              <a:gd name="adj" fmla="val 28167"/>
            </a:avLst>
          </a:prstGeom>
          <a:gradFill rotWithShape="1">
            <a:gsLst>
              <a:gs pos="0">
                <a:srgbClr val="243748"/>
              </a:gs>
              <a:gs pos="50000">
                <a:srgbClr val="C5E2FF"/>
              </a:gs>
              <a:gs pos="100000">
                <a:srgbClr val="243748"/>
              </a:gs>
            </a:gsLst>
            <a:lin ang="0" scaled="1"/>
          </a:gradFill>
          <a:ln w="19050">
            <a:solidFill>
              <a:srgbClr val="FFFFFF"/>
            </a:solidFill>
            <a:round/>
            <a:headEnd/>
            <a:tailEnd/>
          </a:ln>
          <a:effectLst>
            <a:prstShdw prst="shdw17" dist="35921" dir="2700000">
              <a:srgbClr val="003399">
                <a:alpha val="50000"/>
              </a:srgbClr>
            </a:prstShdw>
          </a:effectLst>
        </p:spPr>
        <p:txBody>
          <a:bodyPr wrap="none" anchor="ctr"/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1060"/>
          <p:cNvSpPr txBox="1">
            <a:spLocks noChangeArrowheads="1"/>
          </p:cNvSpPr>
          <p:nvPr/>
        </p:nvSpPr>
        <p:spPr bwMode="auto">
          <a:xfrm>
            <a:off x="2705717" y="496888"/>
            <a:ext cx="246159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15000"/>
              </a:lnSpc>
            </a:pPr>
            <a:r>
              <a:rPr lang="ko-KR" altLang="en-US" sz="2400" b="1" dirty="0" smtClean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구축 </a:t>
            </a:r>
            <a:r>
              <a: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개요</a:t>
            </a:r>
          </a:p>
        </p:txBody>
      </p:sp>
      <p:sp>
        <p:nvSpPr>
          <p:cNvPr id="6" name="WordArt 8"/>
          <p:cNvSpPr>
            <a:spLocks noChangeArrowheads="1" noChangeShapeType="1" noTextEdit="1"/>
          </p:cNvSpPr>
          <p:nvPr/>
        </p:nvSpPr>
        <p:spPr bwMode="auto">
          <a:xfrm>
            <a:off x="1822466" y="344488"/>
            <a:ext cx="644534" cy="568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ko-KR" sz="3900" i="1" kern="10" dirty="0" smtClean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rPr>
              <a:t>1</a:t>
            </a:r>
            <a:endParaRPr lang="ko-KR" altLang="en-US" sz="3900" i="1" kern="10" dirty="0">
              <a:ln w="9525">
                <a:noFill/>
                <a:round/>
                <a:headEnd/>
                <a:tailEnd/>
              </a:ln>
              <a:solidFill>
                <a:srgbClr val="FF9900"/>
              </a:solidFill>
              <a:effectLst>
                <a:outerShdw dist="17961" dir="2700000" algn="ctr" rotWithShape="0">
                  <a:srgbClr val="243748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Picture 3" descr="두줄"/>
          <p:cNvPicPr>
            <a:picLocks noChangeAspect="1" noChangeArrowheads="1"/>
          </p:cNvPicPr>
          <p:nvPr/>
        </p:nvPicPr>
        <p:blipFill>
          <a:blip r:embed="rId2" cstate="print"/>
          <a:srcRect b="85797"/>
          <a:stretch>
            <a:fillRect/>
          </a:stretch>
        </p:blipFill>
        <p:spPr bwMode="auto">
          <a:xfrm>
            <a:off x="989806" y="1123950"/>
            <a:ext cx="5434013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146969" y="1123950"/>
            <a:ext cx="2897187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385" tIns="45193" rIns="90385" bIns="45193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mtClean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rPr>
              <a:t>1.1 </a:t>
            </a:r>
            <a:r>
              <a:rPr lang="ko-KR" altLang="en-US" smtClean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rPr>
              <a:t>사업 현황</a:t>
            </a:r>
            <a:endParaRPr lang="ko-KR" altLang="en-US" dirty="0">
              <a:solidFill>
                <a:srgbClr val="4614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1" name="그룹 146"/>
          <p:cNvGrpSpPr/>
          <p:nvPr/>
        </p:nvGrpSpPr>
        <p:grpSpPr>
          <a:xfrm>
            <a:off x="523844" y="1925952"/>
            <a:ext cx="4286280" cy="360040"/>
            <a:chOff x="1064568" y="1556792"/>
            <a:chExt cx="8280920" cy="360040"/>
          </a:xfrm>
        </p:grpSpPr>
        <p:sp>
          <p:nvSpPr>
            <p:cNvPr id="100" name="AutoShape 10"/>
            <p:cNvSpPr>
              <a:spLocks noChangeArrowheads="1"/>
            </p:cNvSpPr>
            <p:nvPr/>
          </p:nvSpPr>
          <p:spPr bwMode="auto">
            <a:xfrm>
              <a:off x="1064568" y="1556792"/>
              <a:ext cx="8280920" cy="360040"/>
            </a:xfrm>
            <a:prstGeom prst="flowChartAlternateProcess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75000"/>
                    <a:lumOff val="25000"/>
                  </a:schemeClr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lIns="0" tIns="0" rIns="0" anchor="ctr"/>
            <a:lstStyle/>
            <a:p>
              <a:pPr algn="l">
                <a:lnSpc>
                  <a:spcPct val="130000"/>
                </a:lnSpc>
                <a:defRPr/>
              </a:pPr>
              <a:endParaRPr kumimoji="0" lang="ko-KR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13" name="AutoShape 10"/>
            <p:cNvSpPr>
              <a:spLocks noChangeArrowheads="1"/>
            </p:cNvSpPr>
            <p:nvPr/>
          </p:nvSpPr>
          <p:spPr bwMode="auto">
            <a:xfrm>
              <a:off x="1095048" y="1588703"/>
              <a:ext cx="8216592" cy="209617"/>
            </a:xfrm>
            <a:prstGeom prst="flowChartAlternateProcess">
              <a:avLst/>
            </a:prstGeom>
            <a:gradFill>
              <a:gsLst>
                <a:gs pos="52000">
                  <a:schemeClr val="bg1">
                    <a:alpha val="0"/>
                  </a:schemeClr>
                </a:gs>
                <a:gs pos="100000">
                  <a:schemeClr val="bg1">
                    <a:alpha val="69000"/>
                  </a:schemeClr>
                </a:gs>
              </a:gsLst>
              <a:lin ang="16200000" scaled="0"/>
            </a:gra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lIns="0" tIns="0" rIns="0" anchor="ctr"/>
            <a:lstStyle/>
            <a:p>
              <a:pPr algn="l">
                <a:defRPr/>
              </a:pPr>
              <a:endParaRPr kumimoji="0" lang="ko-KR" altLang="en-US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1114399" y="1574592"/>
              <a:ext cx="7817043" cy="31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defRPr/>
              </a:pPr>
              <a:r>
                <a:rPr kumimoji="0"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사  업  명 </a:t>
              </a:r>
              <a:r>
                <a:rPr kumimoji="0" lang="en-US" altLang="ko-KR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: </a:t>
              </a:r>
              <a:r>
                <a:rPr kumimoji="0" lang="ko-KR" altLang="en-US" sz="1400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아리수통합정보센터</a:t>
              </a:r>
              <a:r>
                <a:rPr kumimoji="0" lang="ko-KR" alt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시스템 구축    </a:t>
              </a:r>
            </a:p>
          </p:txBody>
        </p:sp>
      </p:grpSp>
      <p:sp>
        <p:nvSpPr>
          <p:cNvPr id="155" name="AutoShape 10"/>
          <p:cNvSpPr>
            <a:spLocks noChangeArrowheads="1"/>
          </p:cNvSpPr>
          <p:nvPr/>
        </p:nvSpPr>
        <p:spPr bwMode="auto">
          <a:xfrm>
            <a:off x="523844" y="2357430"/>
            <a:ext cx="4357718" cy="3857652"/>
          </a:xfrm>
          <a:prstGeom prst="roundRect">
            <a:avLst>
              <a:gd name="adj" fmla="val 612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bg1">
                  <a:lumMod val="75000"/>
                </a:schemeClr>
              </a:gs>
            </a:gsLst>
            <a:lin ang="16200000" scaled="0"/>
          </a:gradFill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0" tIns="0" rIns="0" anchor="ctr"/>
          <a:lstStyle/>
          <a:p>
            <a:pPr algn="l">
              <a:lnSpc>
                <a:spcPct val="130000"/>
              </a:lnSpc>
              <a:defRPr/>
            </a:pPr>
            <a:endParaRPr kumimoji="0" lang="ko-KR" altLang="en-US" sz="36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Y태백B" pitchFamily="18" charset="-127"/>
              <a:ea typeface="HY태백B" pitchFamily="18" charset="-127"/>
            </a:endParaRPr>
          </a:p>
        </p:txBody>
      </p:sp>
      <p:grpSp>
        <p:nvGrpSpPr>
          <p:cNvPr id="12" name="그룹 178"/>
          <p:cNvGrpSpPr/>
          <p:nvPr/>
        </p:nvGrpSpPr>
        <p:grpSpPr>
          <a:xfrm>
            <a:off x="595282" y="2524943"/>
            <a:ext cx="4357718" cy="3693319"/>
            <a:chOff x="666720" y="2240668"/>
            <a:chExt cx="4357718" cy="1443296"/>
          </a:xfrm>
        </p:grpSpPr>
        <p:sp>
          <p:nvSpPr>
            <p:cNvPr id="157" name="직사각형 156"/>
            <p:cNvSpPr/>
            <p:nvPr/>
          </p:nvSpPr>
          <p:spPr>
            <a:xfrm>
              <a:off x="666720" y="2263592"/>
              <a:ext cx="1462336" cy="1143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>
                <a:lnSpc>
                  <a:spcPts val="1680"/>
                </a:lnSpc>
                <a:buSzPct val="80000"/>
                <a:buBlip>
                  <a:blip r:embed="rId3"/>
                </a:buBlip>
                <a:defRPr/>
              </a:pPr>
              <a:r>
                <a:rPr kumimoji="0"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 사  업  비 </a:t>
              </a:r>
              <a:r>
                <a:rPr kumimoji="0"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:</a:t>
              </a:r>
            </a:p>
            <a:p>
              <a:pPr lvl="0" algn="l">
                <a:lnSpc>
                  <a:spcPts val="1680"/>
                </a:lnSpc>
                <a:buSzPct val="80000"/>
                <a:defRPr/>
              </a:pPr>
              <a:r>
                <a:rPr kumimoji="0"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</a:p>
            <a:p>
              <a:pPr lvl="0" algn="l">
                <a:lnSpc>
                  <a:spcPts val="1680"/>
                </a:lnSpc>
                <a:buSzPct val="80000"/>
                <a:defRPr/>
              </a:pPr>
              <a:endPara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ts val="1680"/>
                </a:lnSpc>
                <a:buSzPct val="80000"/>
                <a:defRPr/>
              </a:pPr>
              <a:endPara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dist">
                <a:lnSpc>
                  <a:spcPts val="1680"/>
                </a:lnSpc>
                <a:buSzPct val="80000"/>
                <a:buBlip>
                  <a:blip r:embed="rId3"/>
                </a:buBlip>
                <a:defRPr/>
              </a:pPr>
              <a:r>
                <a:rPr kumimoji="0"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 </a:t>
              </a:r>
              <a:r>
                <a:rPr kumimoji="0"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사 업 기 간 </a:t>
              </a:r>
              <a:r>
                <a:rPr kumimoji="0"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:</a:t>
              </a:r>
            </a:p>
            <a:p>
              <a:pPr lvl="0" algn="dist">
                <a:lnSpc>
                  <a:spcPts val="1680"/>
                </a:lnSpc>
                <a:buSzPct val="80000"/>
                <a:defRPr/>
              </a:pPr>
              <a:endPara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dist">
                <a:lnSpc>
                  <a:spcPts val="1680"/>
                </a:lnSpc>
                <a:buSzPct val="80000"/>
                <a:defRPr/>
              </a:pPr>
              <a:endPara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dist">
                <a:lnSpc>
                  <a:spcPts val="1680"/>
                </a:lnSpc>
                <a:buSzPct val="80000"/>
                <a:defRPr/>
              </a:pPr>
              <a:endPara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dist">
                <a:lnSpc>
                  <a:spcPts val="1680"/>
                </a:lnSpc>
                <a:buSzPct val="80000"/>
                <a:buBlip>
                  <a:blip r:embed="rId3"/>
                </a:buBlip>
                <a:defRPr/>
              </a:pPr>
              <a:r>
                <a:rPr kumimoji="0"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 시 공 사 </a:t>
              </a:r>
              <a:r>
                <a:rPr kumimoji="0"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: </a:t>
              </a:r>
            </a:p>
            <a:p>
              <a:pPr lvl="0" algn="dist">
                <a:lnSpc>
                  <a:spcPts val="1680"/>
                </a:lnSpc>
                <a:buSzPct val="80000"/>
                <a:buBlip>
                  <a:blip r:embed="rId3"/>
                </a:buBlip>
                <a:defRPr/>
              </a:pPr>
              <a:endPara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dist">
                <a:lnSpc>
                  <a:spcPts val="1680"/>
                </a:lnSpc>
                <a:buSzPct val="80000"/>
                <a:defRPr/>
              </a:pPr>
              <a:endPara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dist">
                <a:lnSpc>
                  <a:spcPts val="1680"/>
                </a:lnSpc>
                <a:buSzPct val="80000"/>
                <a:defRPr/>
              </a:pPr>
              <a:endParaRPr kumimoji="0"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dist">
                <a:lnSpc>
                  <a:spcPts val="1680"/>
                </a:lnSpc>
                <a:buSzPct val="80000"/>
                <a:buBlip>
                  <a:blip r:embed="rId3"/>
                </a:buBlip>
                <a:defRPr/>
              </a:pPr>
              <a:r>
                <a:rPr kumimoji="0"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 사 업 범 위 </a:t>
              </a:r>
              <a:r>
                <a:rPr kumimoji="0"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: </a:t>
              </a:r>
              <a:endParaRPr kumimoji="0"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2095480" y="2240668"/>
              <a:ext cx="2928958" cy="1443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[</a:t>
              </a:r>
              <a:r>
                <a:rPr kumimoji="0"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구축사업</a:t>
              </a: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] 7,341</a:t>
              </a:r>
              <a:r>
                <a:rPr kumimoji="0" lang="ko-KR" alt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백만원</a:t>
              </a: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/>
              </a:r>
              <a:b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</a:b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[</a:t>
              </a:r>
              <a:r>
                <a:rPr kumimoji="0" lang="ko-KR" alt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고도화사업</a:t>
              </a: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] 338</a:t>
              </a:r>
              <a:r>
                <a:rPr kumimoji="0" lang="ko-KR" alt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백만원</a:t>
              </a:r>
              <a:endParaRPr kumimoji="0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endParaRPr kumimoji="0"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[</a:t>
              </a:r>
              <a:r>
                <a:rPr kumimoji="0"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구축사업</a:t>
              </a: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] 2009. 06. ~ 2011. 12. </a:t>
              </a: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[</a:t>
              </a:r>
              <a:r>
                <a:rPr kumimoji="0" lang="ko-KR" alt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고도화사업</a:t>
              </a: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] 2015. 06. ~ 2015. 12.</a:t>
              </a: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endParaRPr kumimoji="0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[</a:t>
              </a:r>
              <a:r>
                <a:rPr kumimoji="0"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구축사업</a:t>
              </a: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] </a:t>
              </a:r>
              <a:r>
                <a:rPr kumimoji="0"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현대중공업㈜ </a:t>
              </a: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/ ㈜</a:t>
              </a:r>
              <a:r>
                <a:rPr kumimoji="0" lang="ko-KR" alt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팬지아</a:t>
              </a: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21</a:t>
              </a: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[</a:t>
              </a:r>
              <a:r>
                <a:rPr kumimoji="0" lang="ko-KR" alt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고도화사업</a:t>
              </a: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] </a:t>
              </a:r>
              <a:r>
                <a:rPr kumimoji="0"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㈜</a:t>
              </a:r>
              <a:r>
                <a:rPr kumimoji="0" lang="ko-KR" alt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파이브텍</a:t>
              </a:r>
              <a:endParaRPr kumimoji="0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endParaRPr kumimoji="0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1. </a:t>
              </a:r>
              <a:r>
                <a:rPr kumimoji="0"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생산관리 시스템</a:t>
              </a:r>
              <a:endParaRPr kumimoji="0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2. </a:t>
              </a:r>
              <a:r>
                <a:rPr kumimoji="0"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공급관리 시스템 </a:t>
              </a:r>
              <a:endParaRPr kumimoji="0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3. </a:t>
              </a:r>
              <a:r>
                <a:rPr kumimoji="0"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원격감시 시스템 </a:t>
              </a:r>
              <a:endParaRPr kumimoji="0"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 lvl="0" algn="l">
                <a:lnSpc>
                  <a:spcPct val="150000"/>
                </a:lnSpc>
                <a:buSzPct val="80000"/>
                <a:defRPr/>
              </a:pPr>
              <a:r>
                <a:rPr kumimoji="0"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 4. </a:t>
              </a:r>
              <a:r>
                <a:rPr kumimoji="0"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영상감시 시스템</a:t>
              </a:r>
            </a:p>
          </p:txBody>
        </p:sp>
      </p:grpSp>
      <p:grpSp>
        <p:nvGrpSpPr>
          <p:cNvPr id="2" name="그룹 131"/>
          <p:cNvGrpSpPr/>
          <p:nvPr/>
        </p:nvGrpSpPr>
        <p:grpSpPr>
          <a:xfrm>
            <a:off x="5135116" y="2791285"/>
            <a:ext cx="4028971" cy="3066607"/>
            <a:chOff x="5457056" y="3768889"/>
            <a:chExt cx="3745254" cy="2304256"/>
          </a:xfrm>
        </p:grpSpPr>
        <p:pic>
          <p:nvPicPr>
            <p:cNvPr id="58" name="그림 27" descr="투시도-ca03-s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50013" y="3768889"/>
              <a:ext cx="1830510" cy="652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2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63085" y="3768890"/>
              <a:ext cx="1815355" cy="6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그룹 99"/>
            <p:cNvGrpSpPr/>
            <p:nvPr/>
          </p:nvGrpSpPr>
          <p:grpSpPr>
            <a:xfrm>
              <a:off x="6681192" y="4918606"/>
              <a:ext cx="1357313" cy="1154539"/>
              <a:chOff x="5340350" y="5000625"/>
              <a:chExt cx="1357313" cy="1019175"/>
            </a:xfrm>
          </p:grpSpPr>
          <p:pic>
            <p:nvPicPr>
              <p:cNvPr id="101" name="Picture 79" descr="Database 4 blue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340350" y="5000625"/>
                <a:ext cx="1357313" cy="101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2" name="Text Box 20"/>
              <p:cNvSpPr txBox="1">
                <a:spLocks noChangeArrowheads="1"/>
              </p:cNvSpPr>
              <p:nvPr/>
            </p:nvSpPr>
            <p:spPr bwMode="auto">
              <a:xfrm>
                <a:off x="5646900" y="5286389"/>
                <a:ext cx="759103" cy="37942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lIns="90385" tIns="45193" rIns="90385" bIns="45193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>
                  <a:defRPr/>
                </a:pPr>
                <a:r>
                  <a:rPr lang="ko-KR" altLang="en-US" sz="1100" b="1" spc="49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>통합정보</a:t>
                </a:r>
                <a:endParaRPr lang="en-US" altLang="ko-KR" sz="1100" b="1" spc="49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  <a:p>
                <a:pPr>
                  <a:defRPr/>
                </a:pPr>
                <a:r>
                  <a:rPr lang="en-US" altLang="ko-KR" sz="1100" b="1" spc="49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>DB</a:t>
                </a:r>
                <a:endParaRPr lang="ko-KR" altLang="en-US" sz="1100" b="1" spc="49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  <p:sp>
          <p:nvSpPr>
            <p:cNvPr id="103" name="AutoShape 10"/>
            <p:cNvSpPr>
              <a:spLocks noChangeArrowheads="1"/>
            </p:cNvSpPr>
            <p:nvPr/>
          </p:nvSpPr>
          <p:spPr bwMode="auto">
            <a:xfrm>
              <a:off x="5457056" y="4744160"/>
              <a:ext cx="1006475" cy="485554"/>
            </a:xfrm>
            <a:prstGeom prst="roundRect">
              <a:avLst>
                <a:gd name="adj" fmla="val 11624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lIns="90385" tIns="45193" rIns="90385" bIns="45193" anchor="ctr"/>
            <a:lstStyle/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생산관리</a:t>
              </a:r>
              <a:endPara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시스템</a:t>
              </a:r>
              <a:endPara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04" name="AutoShape 11"/>
            <p:cNvSpPr>
              <a:spLocks noChangeArrowheads="1"/>
            </p:cNvSpPr>
            <p:nvPr/>
          </p:nvSpPr>
          <p:spPr bwMode="auto">
            <a:xfrm>
              <a:off x="5457056" y="5458273"/>
              <a:ext cx="1006475" cy="485554"/>
            </a:xfrm>
            <a:prstGeom prst="roundRect">
              <a:avLst>
                <a:gd name="adj" fmla="val 8629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lIns="90385" tIns="45193" rIns="90385" bIns="45193" anchor="ctr"/>
            <a:lstStyle/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공급관리</a:t>
              </a:r>
              <a:endPara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>
                <a:defRPr/>
              </a:pPr>
              <a:r>
                <a:rPr lang="ko-KR" altLang="en-US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시스템</a:t>
              </a:r>
              <a:endPara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105" name="Picture 1056" descr="큰화살1"/>
            <p:cNvPicPr>
              <a:picLocks noChangeAspect="1" noChangeArrowheads="1"/>
            </p:cNvPicPr>
            <p:nvPr/>
          </p:nvPicPr>
          <p:blipFill>
            <a:blip r:embed="rId7" cstate="print"/>
            <a:stretch>
              <a:fillRect/>
            </a:stretch>
          </p:blipFill>
          <p:spPr bwMode="auto">
            <a:xfrm>
              <a:off x="6884714" y="4528250"/>
              <a:ext cx="876598" cy="673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AutoShape 10"/>
            <p:cNvSpPr>
              <a:spLocks noChangeArrowheads="1"/>
            </p:cNvSpPr>
            <p:nvPr/>
          </p:nvSpPr>
          <p:spPr bwMode="auto">
            <a:xfrm>
              <a:off x="8193360" y="4755462"/>
              <a:ext cx="1006475" cy="485554"/>
            </a:xfrm>
            <a:prstGeom prst="roundRect">
              <a:avLst>
                <a:gd name="adj" fmla="val 13586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lIns="90385" tIns="45193" rIns="90385" bIns="45193" anchor="ctr"/>
            <a:lstStyle/>
            <a:p>
              <a:pPr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원격감시</a:t>
              </a:r>
              <a:endParaRPr lang="en-US" altLang="ko-KR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  <a:p>
              <a:pPr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시스템</a:t>
              </a:r>
              <a:endPara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07" name="AutoShape 11"/>
            <p:cNvSpPr>
              <a:spLocks noChangeArrowheads="1"/>
            </p:cNvSpPr>
            <p:nvPr/>
          </p:nvSpPr>
          <p:spPr bwMode="auto">
            <a:xfrm>
              <a:off x="8193360" y="5469575"/>
              <a:ext cx="1006475" cy="485554"/>
            </a:xfrm>
            <a:prstGeom prst="roundRect">
              <a:avLst>
                <a:gd name="adj" fmla="val 8629"/>
              </a:avLst>
            </a:prstGeom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lIns="90385" tIns="45193" rIns="90385" bIns="45193" anchor="ctr"/>
            <a:lstStyle/>
            <a:p>
              <a:pPr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영상감시</a:t>
              </a:r>
              <a:r>
                <a:rPr lang="en-US" altLang="ko-KR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</a:br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시스템</a:t>
              </a:r>
              <a:endPara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108" name="Picture 8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457056" y="3768889"/>
              <a:ext cx="720080" cy="654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Picture 3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481392" y="3768889"/>
              <a:ext cx="720918" cy="65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그룹 78"/>
          <p:cNvGrpSpPr/>
          <p:nvPr/>
        </p:nvGrpSpPr>
        <p:grpSpPr>
          <a:xfrm>
            <a:off x="5061408" y="1788776"/>
            <a:ext cx="3021052" cy="616913"/>
            <a:chOff x="5385048" y="3429000"/>
            <a:chExt cx="2808312" cy="463550"/>
          </a:xfrm>
        </p:grpSpPr>
        <p:pic>
          <p:nvPicPr>
            <p:cNvPr id="67" name="Picture 442" descr="그림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85048" y="3429000"/>
              <a:ext cx="2774950" cy="463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Text Box 5"/>
            <p:cNvSpPr txBox="1">
              <a:spLocks noChangeArrowheads="1"/>
            </p:cNvSpPr>
            <p:nvPr/>
          </p:nvSpPr>
          <p:spPr bwMode="auto">
            <a:xfrm>
              <a:off x="5667380" y="3511751"/>
              <a:ext cx="25259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 algn="l">
                <a:spcBef>
                  <a:spcPct val="50000"/>
                </a:spcBef>
              </a:pPr>
              <a:r>
                <a:rPr lang="ko-KR" altLang="en-US" sz="1600" smtClean="0">
                  <a:solidFill>
                    <a:srgbClr val="003366"/>
                  </a:solidFill>
                  <a:latin typeface="HY헤드라인M" pitchFamily="18" charset="-127"/>
                  <a:ea typeface="HY헤드라인M" pitchFamily="18" charset="-127"/>
                </a:rPr>
                <a:t>통합정보 </a:t>
              </a:r>
              <a:r>
                <a:rPr lang="ko-KR" altLang="en-US" sz="1600" dirty="0" smtClean="0">
                  <a:solidFill>
                    <a:srgbClr val="003366"/>
                  </a:solidFill>
                  <a:latin typeface="HY헤드라인M" pitchFamily="18" charset="-127"/>
                  <a:ea typeface="HY헤드라인M" pitchFamily="18" charset="-127"/>
                </a:rPr>
                <a:t>시스템 구축</a:t>
              </a:r>
            </a:p>
          </p:txBody>
        </p:sp>
      </p:grpSp>
      <p:sp>
        <p:nvSpPr>
          <p:cNvPr id="65" name="슬라이드 번호 개체 틀 6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35" name="AutoShape 2"/>
          <p:cNvSpPr>
            <a:spLocks noChangeArrowheads="1"/>
          </p:cNvSpPr>
          <p:nvPr/>
        </p:nvSpPr>
        <p:spPr bwMode="auto">
          <a:xfrm>
            <a:off x="6331396" y="494209"/>
            <a:ext cx="1357908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구축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989806" y="1123950"/>
            <a:ext cx="8139658" cy="504825"/>
            <a:chOff x="2235993" y="2564904"/>
            <a:chExt cx="5907410" cy="504825"/>
          </a:xfrm>
        </p:grpSpPr>
        <p:pic>
          <p:nvPicPr>
            <p:cNvPr id="11" name="Picture 3" descr="두줄"/>
            <p:cNvPicPr>
              <a:picLocks noChangeAspect="1" noChangeArrowheads="1"/>
            </p:cNvPicPr>
            <p:nvPr/>
          </p:nvPicPr>
          <p:blipFill>
            <a:blip r:embed="rId3" cstate="print"/>
            <a:srcRect b="85797"/>
            <a:stretch>
              <a:fillRect/>
            </a:stretch>
          </p:blipFill>
          <p:spPr bwMode="auto">
            <a:xfrm>
              <a:off x="2235993" y="2564904"/>
              <a:ext cx="5434013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2393156" y="2564904"/>
              <a:ext cx="5750247" cy="3682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1.2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주요 내용 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–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시스템</a:t>
              </a:r>
              <a:r>
                <a:rPr lang="en-US" altLang="ko-KR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dirty="0" smtClean="0">
                  <a:solidFill>
                    <a:srgbClr val="461400"/>
                  </a:solidFill>
                  <a:latin typeface="HY헤드라인M" pitchFamily="18" charset="-127"/>
                  <a:ea typeface="HY헤드라인M" pitchFamily="18" charset="-127"/>
                </a:rPr>
                <a:t>구성도</a:t>
              </a:r>
              <a:endParaRPr lang="ko-KR" altLang="en-US" dirty="0">
                <a:solidFill>
                  <a:srgbClr val="4614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" name="그룹 73"/>
          <p:cNvGrpSpPr/>
          <p:nvPr/>
        </p:nvGrpSpPr>
        <p:grpSpPr>
          <a:xfrm>
            <a:off x="1495425" y="344488"/>
            <a:ext cx="3886203" cy="615604"/>
            <a:chOff x="1495425" y="344488"/>
            <a:chExt cx="3886203" cy="615604"/>
          </a:xfrm>
        </p:grpSpPr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495425" y="523876"/>
              <a:ext cx="3886203" cy="431800"/>
            </a:xfrm>
            <a:prstGeom prst="roundRect">
              <a:avLst>
                <a:gd name="adj" fmla="val 28167"/>
              </a:avLst>
            </a:prstGeom>
            <a:gradFill rotWithShape="1">
              <a:gsLst>
                <a:gs pos="0">
                  <a:srgbClr val="243748"/>
                </a:gs>
                <a:gs pos="50000">
                  <a:srgbClr val="C5E2FF"/>
                </a:gs>
                <a:gs pos="100000">
                  <a:srgbClr val="243748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prstShdw prst="shdw17" dist="35921" dir="2700000">
                <a:srgbClr val="003399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l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84" name="Text Box 1060"/>
            <p:cNvSpPr txBox="1">
              <a:spLocks noChangeArrowheads="1"/>
            </p:cNvSpPr>
            <p:nvPr/>
          </p:nvSpPr>
          <p:spPr bwMode="auto">
            <a:xfrm>
              <a:off x="2705717" y="496888"/>
              <a:ext cx="2461598" cy="463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ct val="115000"/>
                </a:lnSpc>
              </a:pPr>
              <a:r>
                <a:rPr lang="ko-KR" altLang="en-US" sz="2400" b="1" dirty="0" smtClean="0">
                  <a:ln w="12700">
                    <a:solidFill>
                      <a:srgbClr val="051848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시스템 구성</a:t>
              </a:r>
              <a:endParaRPr lang="ko-KR" altLang="en-US" sz="2400" b="1" dirty="0">
                <a:ln w="12700">
                  <a:solidFill>
                    <a:srgbClr val="051848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92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822466" y="344488"/>
              <a:ext cx="644534" cy="5683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altLang="ko-KR" sz="3900" i="1" kern="10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FF9900"/>
                  </a:solidFill>
                  <a:effectLst>
                    <a:outerShdw dist="17961" dir="2700000" algn="ctr" rotWithShape="0">
                      <a:srgbClr val="243748"/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2</a:t>
              </a:r>
              <a:endParaRPr lang="ko-KR" altLang="en-US" sz="3900" i="1" kern="10" dirty="0">
                <a:ln w="9525">
                  <a:noFill/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17961" dir="2700000" algn="ctr" rotWithShape="0">
                    <a:srgbClr val="243748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89" name="슬라이드 번호 개체 틀 8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7" name="AutoShape 2"/>
          <p:cNvSpPr>
            <a:spLocks noChangeArrowheads="1"/>
          </p:cNvSpPr>
          <p:nvPr/>
        </p:nvSpPr>
        <p:spPr bwMode="auto">
          <a:xfrm>
            <a:off x="6331396" y="494209"/>
            <a:ext cx="1357908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구축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911027" y="1857365"/>
            <a:ext cx="7934116" cy="4250695"/>
            <a:chOff x="1123946" y="1086073"/>
            <a:chExt cx="6904438" cy="3963107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1123946" y="1086073"/>
              <a:ext cx="1544007" cy="360040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생산관리시스템</a:t>
              </a: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123946" y="1446113"/>
              <a:ext cx="1544007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6012160" y="3284984"/>
              <a:ext cx="2016224" cy="360040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수도사업소 </a:t>
              </a:r>
              <a:r>
                <a:rPr lang="en-US" altLang="ko-KR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(8</a:t>
              </a:r>
              <a:r>
                <a:rPr lang="ko-KR" altLang="en-US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개소</a:t>
              </a:r>
              <a:r>
                <a:rPr lang="en-US" altLang="ko-KR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6012160" y="3645024"/>
              <a:ext cx="2016224" cy="12961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3959097" y="3933056"/>
              <a:ext cx="1204051" cy="360040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수질감시</a:t>
              </a: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959097" y="4293096"/>
              <a:ext cx="1204051" cy="7560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2"/>
                  </a:solidFill>
                  <a:latin typeface="나눔고딕 ExtraBold" pitchFamily="50" charset="-127"/>
                  <a:ea typeface="나눔고딕 ExtraBold" pitchFamily="50" charset="-127"/>
                </a:rPr>
                <a:t>실시간 수질감시</a:t>
              </a:r>
              <a:endParaRPr lang="en-US" altLang="ko-KR" sz="1000" b="1" dirty="0" smtClean="0">
                <a:solidFill>
                  <a:schemeClr val="tx2"/>
                </a:solidFill>
                <a:latin typeface="나눔고딕 ExtraBold" pitchFamily="50" charset="-127"/>
                <a:ea typeface="나눔고딕 ExtraBold" pitchFamily="50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2"/>
                  </a:solidFill>
                  <a:latin typeface="나눔고딕 ExtraBold" pitchFamily="50" charset="-127"/>
                  <a:ea typeface="나눔고딕 ExtraBold" pitchFamily="50" charset="-127"/>
                </a:rPr>
                <a:t>(SWN : Seoul Water Now)</a:t>
              </a:r>
              <a:endParaRPr lang="ko-KR" altLang="en-US" sz="1000" b="1" dirty="0">
                <a:solidFill>
                  <a:schemeClr val="tx2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1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91" t="54332" r="47815" b="8568"/>
            <a:stretch/>
          </p:blipFill>
          <p:spPr bwMode="auto">
            <a:xfrm>
              <a:off x="6084169" y="3753036"/>
              <a:ext cx="1944215" cy="1296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2955985" y="1086073"/>
              <a:ext cx="1544007" cy="360040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공급관리시스템</a:t>
              </a: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2955985" y="1446113"/>
              <a:ext cx="1544007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4730223" y="1086073"/>
              <a:ext cx="1544007" cy="360040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원격감시시스템</a:t>
              </a: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730223" y="1446113"/>
              <a:ext cx="1544007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6484377" y="1086073"/>
              <a:ext cx="1544007" cy="360040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영상감시시스템</a:t>
              </a: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6484377" y="1446113"/>
              <a:ext cx="1544007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1123946" y="3284984"/>
              <a:ext cx="2016224" cy="360040"/>
            </a:xfrm>
            <a:prstGeom prst="round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정수센터 </a:t>
              </a:r>
              <a:r>
                <a:rPr lang="en-US" altLang="ko-KR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(6</a:t>
              </a:r>
              <a:r>
                <a:rPr lang="ko-KR" altLang="en-US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개소</a:t>
              </a:r>
              <a:r>
                <a:rPr lang="en-US" altLang="ko-KR" sz="1200" dirty="0">
                  <a:solidFill>
                    <a:schemeClr val="bg1"/>
                  </a:solidFill>
                  <a:latin typeface="HY헤드라인M"/>
                  <a:ea typeface="HY헤드라인M"/>
                </a:rPr>
                <a:t>)</a:t>
              </a:r>
              <a:endParaRPr lang="ko-KR" altLang="en-US" sz="1200" dirty="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1123946" y="3645024"/>
              <a:ext cx="2016224" cy="12961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5" t="54332" r="75396" b="8568"/>
            <a:stretch/>
          </p:blipFill>
          <p:spPr bwMode="auto">
            <a:xfrm>
              <a:off x="1265937" y="3708790"/>
              <a:ext cx="1762056" cy="1340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9" name="꺾인 연결선 138"/>
            <p:cNvCxnSpPr>
              <a:endCxn id="152" idx="2"/>
            </p:cNvCxnSpPr>
            <p:nvPr/>
          </p:nvCxnSpPr>
          <p:spPr>
            <a:xfrm flipV="1">
              <a:off x="2481868" y="3537013"/>
              <a:ext cx="1482230" cy="450666"/>
            </a:xfrm>
            <a:prstGeom prst="bentConnector3">
              <a:avLst>
                <a:gd name="adj1" fmla="val 5000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endCxn id="152" idx="4"/>
            </p:cNvCxnSpPr>
            <p:nvPr/>
          </p:nvCxnSpPr>
          <p:spPr>
            <a:xfrm rot="10800000">
              <a:off x="5168149" y="3537013"/>
              <a:ext cx="931905" cy="483936"/>
            </a:xfrm>
            <a:prstGeom prst="bentConnector3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>
              <a:endCxn id="111" idx="0"/>
            </p:cNvCxnSpPr>
            <p:nvPr/>
          </p:nvCxnSpPr>
          <p:spPr>
            <a:xfrm>
              <a:off x="4560756" y="3732163"/>
              <a:ext cx="367" cy="2008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104" idx="2"/>
            </p:cNvCxnSpPr>
            <p:nvPr/>
          </p:nvCxnSpPr>
          <p:spPr>
            <a:xfrm rot="16200000" flipH="1">
              <a:off x="2969371" y="1380804"/>
              <a:ext cx="457200" cy="2604042"/>
            </a:xfrm>
            <a:prstGeom prst="bentConnector2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124" idx="2"/>
            </p:cNvCxnSpPr>
            <p:nvPr/>
          </p:nvCxnSpPr>
          <p:spPr>
            <a:xfrm rot="5400000">
              <a:off x="5649587" y="1304631"/>
              <a:ext cx="457200" cy="2756389"/>
            </a:xfrm>
            <a:prstGeom prst="bentConnector2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>
              <a:stCxn id="117" idx="2"/>
            </p:cNvCxnSpPr>
            <p:nvPr/>
          </p:nvCxnSpPr>
          <p:spPr>
            <a:xfrm>
              <a:off x="3727989" y="2454225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>
              <a:off x="4579423" y="2909887"/>
              <a:ext cx="5883" cy="5191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5502226" y="2454225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순서도: 자기 디스크 151"/>
            <p:cNvSpPr/>
            <p:nvPr/>
          </p:nvSpPr>
          <p:spPr>
            <a:xfrm>
              <a:off x="3964098" y="3284985"/>
              <a:ext cx="1204050" cy="504055"/>
            </a:xfrm>
            <a:prstGeom prst="flowChartMagneticDisk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HY헤드라인M"/>
                  <a:ea typeface="HY헤드라인M"/>
                </a:rPr>
                <a:t>통합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HY헤드라인M"/>
                  <a:ea typeface="HY헤드라인M"/>
                </a:rPr>
                <a:t>DB</a:t>
              </a:r>
              <a:endParaRPr lang="ko-KR" altLang="en-US" sz="16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869" y="1493492"/>
              <a:ext cx="1440000" cy="900000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91"/>
            <a:stretch/>
          </p:blipFill>
          <p:spPr>
            <a:xfrm>
              <a:off x="3002857" y="1467727"/>
              <a:ext cx="1450261" cy="922731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300" y="1464210"/>
              <a:ext cx="1440160" cy="926248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226" y="1471856"/>
              <a:ext cx="1440000" cy="918602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1931922" y="2204864"/>
            <a:ext cx="6477462" cy="999850"/>
            <a:chOff x="3224808" y="3393549"/>
            <a:chExt cx="6477462" cy="999850"/>
          </a:xfrm>
        </p:grpSpPr>
        <p:pic>
          <p:nvPicPr>
            <p:cNvPr id="30" name="Picture 180" descr="28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24808" y="3393549"/>
              <a:ext cx="6477462" cy="99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3" name="그룹 83"/>
            <p:cNvGrpSpPr/>
            <p:nvPr/>
          </p:nvGrpSpPr>
          <p:grpSpPr>
            <a:xfrm>
              <a:off x="3656856" y="3672383"/>
              <a:ext cx="5757382" cy="626176"/>
              <a:chOff x="3656856" y="3611265"/>
              <a:chExt cx="5757382" cy="626176"/>
            </a:xfrm>
          </p:grpSpPr>
          <p:grpSp>
            <p:nvGrpSpPr>
              <p:cNvPr id="34" name="Group 212"/>
              <p:cNvGrpSpPr>
                <a:grpSpLocks/>
              </p:cNvGrpSpPr>
              <p:nvPr/>
            </p:nvGrpSpPr>
            <p:grpSpPr bwMode="auto">
              <a:xfrm>
                <a:off x="3656856" y="3611265"/>
                <a:ext cx="681038" cy="601663"/>
                <a:chOff x="960" y="848"/>
                <a:chExt cx="486" cy="484"/>
              </a:xfrm>
            </p:grpSpPr>
            <p:pic>
              <p:nvPicPr>
                <p:cNvPr id="36" name="Picture 213" descr="공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-6000" contrast="36000"/>
                </a:blip>
                <a:srcRect/>
                <a:stretch>
                  <a:fillRect/>
                </a:stretch>
              </p:blipFill>
              <p:spPr bwMode="auto">
                <a:xfrm>
                  <a:off x="960" y="848"/>
                  <a:ext cx="486" cy="484"/>
                </a:xfrm>
                <a:prstGeom prst="rect">
                  <a:avLst/>
                </a:prstGeom>
                <a:noFill/>
                <a:effectLst>
                  <a:outerShdw dist="35921" dir="2700000" algn="ctr" rotWithShape="0">
                    <a:schemeClr val="tx1"/>
                  </a:outerShdw>
                </a:effectLst>
              </p:spPr>
            </p:pic>
            <p:sp>
              <p:nvSpPr>
                <p:cNvPr id="37" name="AutoShape 214"/>
                <p:cNvSpPr>
                  <a:spLocks noChangeArrowheads="1"/>
                </p:cNvSpPr>
                <p:nvPr/>
              </p:nvSpPr>
              <p:spPr bwMode="auto">
                <a:xfrm>
                  <a:off x="1030" y="922"/>
                  <a:ext cx="336" cy="336"/>
                </a:xfrm>
                <a:prstGeom prst="roundRect">
                  <a:avLst>
                    <a:gd name="adj" fmla="val 50000"/>
                  </a:avLst>
                </a:prstGeom>
                <a:noFill/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chemeClr val="tx1"/>
                  </a:outerShdw>
                </a:effectLst>
              </p:spPr>
              <p:txBody>
                <a:bodyPr vert="horz" wrap="none" lIns="9000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US" altLang="ko-KR" b="1" dirty="0" smtClean="0">
                      <a:solidFill>
                        <a:srgbClr val="FFFFFF"/>
                      </a:solidFill>
                      <a:latin typeface="Tahoma"/>
                      <a:ea typeface="HY각헤드라인M"/>
                    </a:rPr>
                    <a:t>III</a:t>
                  </a:r>
                </a:p>
              </p:txBody>
            </p:sp>
          </p:grpSp>
          <p:sp>
            <p:nvSpPr>
              <p:cNvPr id="35" name="TextBox 34"/>
              <p:cNvSpPr txBox="1"/>
              <p:nvPr/>
            </p:nvSpPr>
            <p:spPr>
              <a:xfrm>
                <a:off x="4391794" y="3649588"/>
                <a:ext cx="5022444" cy="587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15000"/>
                  </a:lnSpc>
                </a:pPr>
                <a:r>
                  <a:rPr lang="ko-KR" altLang="en-US" sz="2800" b="1" err="1" smtClean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>아리수</a:t>
                </a:r>
                <a:r>
                  <a:rPr lang="ko-KR" altLang="en-US" sz="2800" b="1" dirty="0" smtClean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HY헤드라인M" pitchFamily="18" charset="-127"/>
                    <a:ea typeface="HY헤드라인M" pitchFamily="18" charset="-127"/>
                  </a:rPr>
                  <a:t> 통합정보시스템 이해</a:t>
                </a:r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2288704" y="3284985"/>
            <a:ext cx="5832648" cy="598032"/>
            <a:chOff x="2288704" y="5301208"/>
            <a:chExt cx="7022991" cy="720080"/>
          </a:xfrm>
        </p:grpSpPr>
        <p:pic>
          <p:nvPicPr>
            <p:cNvPr id="54" name="Picture 360" descr="050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직사각형 54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1.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생산관리 시스템</a:t>
              </a:r>
              <a:endParaRPr lang="en-US" altLang="ko-KR" sz="2000" dirty="0" smtClean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288704" y="3877525"/>
            <a:ext cx="5832648" cy="598032"/>
            <a:chOff x="2288704" y="5301208"/>
            <a:chExt cx="7022991" cy="720080"/>
          </a:xfrm>
        </p:grpSpPr>
        <p:pic>
          <p:nvPicPr>
            <p:cNvPr id="58" name="Picture 360" descr="050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직사각형 58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2.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공급관리 시스템</a:t>
              </a:r>
            </a:p>
          </p:txBody>
        </p:sp>
      </p:grpSp>
      <p:sp>
        <p:nvSpPr>
          <p:cNvPr id="61" name="슬라이드 번호 개체 틀 6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F52C43B-C0B6-4D4B-8BD4-012DE133A9A7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2288704" y="4470065"/>
            <a:ext cx="5832648" cy="598032"/>
            <a:chOff x="2288704" y="5301208"/>
            <a:chExt cx="7022991" cy="720080"/>
          </a:xfrm>
        </p:grpSpPr>
        <p:pic>
          <p:nvPicPr>
            <p:cNvPr id="20" name="Picture 360" descr="050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3.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원격감시 시스템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288704" y="5062605"/>
            <a:ext cx="5832648" cy="598032"/>
            <a:chOff x="2288704" y="5301208"/>
            <a:chExt cx="7022991" cy="720080"/>
          </a:xfrm>
        </p:grpSpPr>
        <p:pic>
          <p:nvPicPr>
            <p:cNvPr id="25" name="Picture 360" descr="050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직사각형 25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4.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영상감시 시스템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288704" y="5655144"/>
            <a:ext cx="5832648" cy="598032"/>
            <a:chOff x="2288704" y="5301208"/>
            <a:chExt cx="7022991" cy="720080"/>
          </a:xfrm>
        </p:grpSpPr>
        <p:pic>
          <p:nvPicPr>
            <p:cNvPr id="31" name="Picture 360" descr="050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8704" y="5301208"/>
              <a:ext cx="7022991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2478572" y="5478068"/>
              <a:ext cx="442390" cy="4447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5.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3295651" y="5422493"/>
              <a:ext cx="4609677" cy="4804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90385" tIns="45193" rIns="90385" bIns="45193" anchor="ctr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tx2"/>
                  </a:solidFill>
                  <a:latin typeface="HY헤드라인M" pitchFamily="18" charset="-127"/>
                  <a:ea typeface="HY헤드라인M" pitchFamily="18" charset="-127"/>
                </a:rPr>
                <a:t>수질자동감시 시스템</a:t>
              </a:r>
            </a:p>
          </p:txBody>
        </p:sp>
      </p:grpSp>
      <p:sp>
        <p:nvSpPr>
          <p:cNvPr id="39" name="AutoShape 3"/>
          <p:cNvSpPr>
            <a:spLocks noChangeArrowheads="1"/>
          </p:cNvSpPr>
          <p:nvPr/>
        </p:nvSpPr>
        <p:spPr bwMode="auto">
          <a:xfrm>
            <a:off x="7507188" y="494209"/>
            <a:ext cx="1190625" cy="433561"/>
          </a:xfrm>
          <a:prstGeom prst="chevron">
            <a:avLst>
              <a:gd name="adj" fmla="val 55413"/>
            </a:avLst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900" dirty="0" err="1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아리수</a:t>
            </a:r>
            <a: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ko-KR" altLang="en-US" sz="900" dirty="0" smtClean="0">
                <a:solidFill>
                  <a:srgbClr val="FFFF00"/>
                </a:solidFill>
                <a:latin typeface="HY헤드라인M" pitchFamily="18" charset="-127"/>
                <a:ea typeface="HY헤드라인M" pitchFamily="18" charset="-127"/>
              </a:rPr>
              <a:t>통합정보시스템</a:t>
            </a:r>
            <a:endParaRPr lang="ko-KR" altLang="en-US" sz="900" dirty="0">
              <a:solidFill>
                <a:srgbClr val="FFFF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>
          <a:defRPr>
            <a:solidFill>
              <a:schemeClr val="lt1"/>
            </a:solidFill>
          </a:defRPr>
        </a:defPPr>
      </a:lstStyle>
      <a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a:style>
    </a:spDef>
    <a:lnDef>
      <a:spPr bwMode="auto">
        <a:ln>
          <a:solidFill>
            <a:schemeClr val="tx2">
              <a:lumMod val="75000"/>
            </a:schemeClr>
          </a:solidFill>
          <a:headEnd type="none" w="med" len="med"/>
          <a:tailEnd type="arrow"/>
        </a:ln>
      </a:spPr>
      <a:bodyPr/>
      <a:lstStyle/>
      <a:style>
        <a:lnRef idx="2">
          <a:schemeClr val="accent6"/>
        </a:lnRef>
        <a:fillRef idx="0">
          <a:schemeClr val="accent6"/>
        </a:fillRef>
        <a:effectRef idx="1">
          <a:schemeClr val="accent6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31273</TotalTime>
  <Words>1364</Words>
  <Application>Microsoft Office PowerPoint</Application>
  <PresentationFormat>A4 용지(210x297mm)</PresentationFormat>
  <Paragraphs>534</Paragraphs>
  <Slides>30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54" baseType="lpstr">
      <vt:lpstr>굴림</vt:lpstr>
      <vt:lpstr>Arial</vt:lpstr>
      <vt:lpstr>서울남산체 M</vt:lpstr>
      <vt:lpstr>HY헤드라인M</vt:lpstr>
      <vt:lpstr>맑은 고딕</vt:lpstr>
      <vt:lpstr>HY견고딕</vt:lpstr>
      <vt:lpstr>나눔고딕 ExtraBold</vt:lpstr>
      <vt:lpstr>산돌고딕B</vt:lpstr>
      <vt:lpstr>가는각진제목체</vt:lpstr>
      <vt:lpstr>신명 중고딕</vt:lpstr>
      <vt:lpstr>나눔고딕</vt:lpstr>
      <vt:lpstr>HY각헤드라인M</vt:lpstr>
      <vt:lpstr>산돌고딕 M</vt:lpstr>
      <vt:lpstr>08서울남산체 EB</vt:lpstr>
      <vt:lpstr>Tahoma</vt:lpstr>
      <vt:lpstr>산돌다솔 M</vt:lpstr>
      <vt:lpstr>08서울남산체 M</vt:lpstr>
      <vt:lpstr>HY태백B</vt:lpstr>
      <vt:lpstr>Times New Roman</vt:lpstr>
      <vt:lpstr>휴먼모음T</vt:lpstr>
      <vt:lpstr>Wingdings</vt:lpstr>
      <vt:lpstr>08서울남산체 B</vt:lpstr>
      <vt:lpstr>굴림체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현대중공업컨소시엄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중간보고회발표자료</dc:title>
  <dc:subject>아리수통합정보센터</dc:subject>
  <dc:creator>현대중공업컨소시엄</dc:creator>
  <cp:lastModifiedBy>김상신</cp:lastModifiedBy>
  <cp:revision>3439</cp:revision>
  <cp:lastPrinted>2016-01-29T05:58:10Z</cp:lastPrinted>
  <dcterms:created xsi:type="dcterms:W3CDTF">2006-05-17T11:45:11Z</dcterms:created>
  <dcterms:modified xsi:type="dcterms:W3CDTF">2016-02-23T07:37:10Z</dcterms:modified>
</cp:coreProperties>
</file>